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092411" y="1964267"/>
            <a:ext cx="9067714" cy="2421464"/>
          </a:xfrm>
        </p:spPr>
        <p:txBody>
          <a:bodyPr>
            <a:normAutofit/>
          </a:bodyPr>
          <a:lstStyle/>
          <a:p>
            <a:r>
              <a:rPr lang="ja-JP" altLang="en-US" dirty="0"/>
              <a:t>「子どもの将来性とは何</a:t>
            </a:r>
            <a:r>
              <a:rPr lang="ja-JP" altLang="en-US" dirty="0" smtClean="0"/>
              <a:t>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　親や地域住民はどう関わるか」</a:t>
            </a:r>
            <a:br>
              <a:rPr lang="ja-JP" altLang="en-US" dirty="0"/>
            </a:br>
            <a:r>
              <a:rPr lang="ja-JP" altLang="en-US" dirty="0"/>
              <a:t>～みんなで</a:t>
            </a:r>
            <a:r>
              <a:rPr lang="ja-JP" altLang="en-US" dirty="0" err="1"/>
              <a:t>探ろう</a:t>
            </a:r>
            <a:r>
              <a:rPr lang="ja-JP" altLang="en-US" dirty="0"/>
              <a:t>子どもの未来～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962399" y="4690531"/>
            <a:ext cx="7197726" cy="1405467"/>
          </a:xfrm>
        </p:spPr>
        <p:txBody>
          <a:bodyPr/>
          <a:lstStyle/>
          <a:p>
            <a:r>
              <a:rPr lang="en-US" altLang="zh-TW" dirty="0"/>
              <a:t>2017</a:t>
            </a:r>
            <a:r>
              <a:rPr lang="zh-TW" altLang="en-US" dirty="0"/>
              <a:t>年</a:t>
            </a:r>
            <a:r>
              <a:rPr lang="en-US" altLang="zh-TW" dirty="0"/>
              <a:t>2</a:t>
            </a:r>
            <a:r>
              <a:rPr lang="zh-TW" altLang="en-US" dirty="0"/>
              <a:t>月</a:t>
            </a:r>
            <a:r>
              <a:rPr lang="en-US" altLang="zh-TW" dirty="0"/>
              <a:t>12</a:t>
            </a:r>
            <a:r>
              <a:rPr lang="zh-TW" altLang="en-US" dirty="0"/>
              <a:t>日　平成</a:t>
            </a:r>
            <a:r>
              <a:rPr lang="en-US" altLang="zh-TW" dirty="0"/>
              <a:t>28</a:t>
            </a:r>
            <a:r>
              <a:rPr lang="zh-TW" altLang="en-US" dirty="0"/>
              <a:t>年度東郷町社会教育委員会自主</a:t>
            </a:r>
            <a:r>
              <a:rPr lang="zh-TW" altLang="en-US" dirty="0" smtClean="0"/>
              <a:t>事業</a:t>
            </a:r>
            <a:endParaRPr lang="en-US" altLang="zh-TW" dirty="0" smtClean="0"/>
          </a:p>
          <a:p>
            <a:r>
              <a:rPr kumimoji="1" lang="ja-JP" altLang="en-US" dirty="0" smtClean="0"/>
              <a:t>聖徳大学文学部キャリアコミュニケーションコース教授　西村美東士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354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8252" y="115331"/>
            <a:ext cx="9785434" cy="790832"/>
          </a:xfrm>
        </p:spPr>
        <p:txBody>
          <a:bodyPr>
            <a:normAutofit/>
          </a:bodyPr>
          <a:lstStyle/>
          <a:p>
            <a:r>
              <a:rPr lang="ja-JP" altLang="ja-JP" dirty="0"/>
              <a:t>個人完結型から社会開放型への子育て観の</a:t>
            </a:r>
            <a:r>
              <a:rPr lang="ja-JP" altLang="ja-JP" dirty="0" smtClean="0"/>
              <a:t>転換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0379676" y="247135"/>
            <a:ext cx="1474573" cy="5272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研究紹介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034" y="889688"/>
            <a:ext cx="8798008" cy="5844318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9630032" y="1392195"/>
            <a:ext cx="2224217" cy="5107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 smtClean="0"/>
              <a:t>子育て観を個人完結型から社会開放型に転換することによって、子育ての時期を個人の「花の生涯」の重要な一環として位置付ける。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9023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5758" y="420130"/>
            <a:ext cx="11234350" cy="70845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日本子育て学会「子育て学の学的体系構築の取り組み」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sz="3100" dirty="0" smtClean="0"/>
              <a:t>保護者、支援者、研究者の三位一体の研究による「子育て学」の創造</a:t>
            </a:r>
            <a:endParaRPr kumimoji="1" lang="ja-JP" altLang="en-US" sz="3100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665" y="1359244"/>
            <a:ext cx="9092376" cy="5305468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9630032" y="1392195"/>
            <a:ext cx="2224217" cy="5107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 smtClean="0"/>
              <a:t>社会学、心理学、教育学等に細分化されてしまった「子育て学」を、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保護者、支援者、研究者の協働により、人々の暮らしと仕事と子育ての視点から体系化する。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2477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7521" y="0"/>
            <a:ext cx="11102544" cy="453081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豊島区家庭教育推進員</a:t>
            </a:r>
            <a:r>
              <a:rPr lang="ja-JP" altLang="en-US" dirty="0" smtClean="0"/>
              <a:t>の子育て</a:t>
            </a:r>
            <a:r>
              <a:rPr lang="ja-JP" altLang="en-US" dirty="0"/>
              <a:t>まちづくり研究</a:t>
            </a:r>
            <a:r>
              <a:rPr lang="ja-JP" altLang="en-US" dirty="0" smtClean="0"/>
              <a:t>活動成果より</a:t>
            </a:r>
            <a:endParaRPr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670283" y="1471043"/>
            <a:ext cx="6125952" cy="437509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929236" y="1326394"/>
            <a:ext cx="6141827" cy="4648520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9630032" y="1392195"/>
            <a:ext cx="2224217" cy="5107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 smtClean="0"/>
              <a:t>複数の親子の研究成果である。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区長期計画の子育て支援以外の基本政策を扱った。</a:t>
            </a:r>
            <a:endParaRPr kumimoji="1" lang="en-US" altLang="ja-JP" sz="2400" dirty="0" smtClean="0"/>
          </a:p>
          <a:p>
            <a:r>
              <a:rPr kumimoji="1" lang="ja-JP" altLang="en-US" sz="2400" dirty="0"/>
              <a:t>仮説</a:t>
            </a:r>
            <a:r>
              <a:rPr kumimoji="1" lang="ja-JP" altLang="en-US" sz="2400" dirty="0" smtClean="0"/>
              <a:t>を設定して検証しようとした。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研究成果は区長の</a:t>
            </a:r>
            <a:r>
              <a:rPr kumimoji="1" lang="ja-JP" altLang="en-US" sz="2400" dirty="0"/>
              <a:t>前</a:t>
            </a:r>
            <a:r>
              <a:rPr kumimoji="1" lang="ja-JP" altLang="en-US" sz="2400" dirty="0" smtClean="0"/>
              <a:t>で発表した。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7583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4168" y="189471"/>
            <a:ext cx="10131425" cy="1456267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東郷町の「子育てまちづくり」の課題は何か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9898" y="1927882"/>
            <a:ext cx="10913075" cy="44317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全国的</a:t>
            </a:r>
            <a:r>
              <a:rPr lang="ja-JP" alt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に見て</a:t>
            </a:r>
            <a:r>
              <a:rPr lang="ja-JP" alt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も</a:t>
            </a:r>
            <a:r>
              <a:rPr lang="ja-JP" alt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トップクラスの子育て支援</a:t>
            </a:r>
            <a:endParaRPr lang="en-US" altLang="ja-JP" sz="20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ja-JP" altLang="en-US" sz="2000" dirty="0" smtClean="0"/>
              <a:t>子育て</a:t>
            </a:r>
            <a:r>
              <a:rPr lang="ja-JP" altLang="en-US" sz="2000" dirty="0"/>
              <a:t>支援</a:t>
            </a:r>
            <a:r>
              <a:rPr lang="en-US" altLang="ja-JP" sz="2000" dirty="0"/>
              <a:t>NO</a:t>
            </a:r>
            <a:r>
              <a:rPr lang="ja-JP" altLang="en-US" sz="2000" dirty="0"/>
              <a:t>１を目指し、愛知県下で</a:t>
            </a:r>
            <a:r>
              <a:rPr lang="ja-JP" altLang="en-US" sz="2000" dirty="0" smtClean="0"/>
              <a:t>初めて</a:t>
            </a:r>
            <a:r>
              <a:rPr lang="en-US" altLang="ja-JP" sz="2000" dirty="0" smtClean="0"/>
              <a:t>18</a:t>
            </a:r>
            <a:r>
              <a:rPr lang="ja-JP" altLang="en-US" sz="2000" dirty="0"/>
              <a:t>歳までの子ども医療費</a:t>
            </a:r>
            <a:r>
              <a:rPr lang="ja-JP" altLang="en-US" sz="2000" dirty="0" smtClean="0"/>
              <a:t>無料化を実施</a:t>
            </a:r>
            <a:endParaRPr lang="ja-JP" altLang="en-US" sz="2000" dirty="0"/>
          </a:p>
          <a:p>
            <a:r>
              <a:rPr lang="ja-JP" altLang="en-US" sz="2000" dirty="0"/>
              <a:t>全小学校区に放課後子ども教室と放課後児童クラブを</a:t>
            </a:r>
            <a:r>
              <a:rPr lang="ja-JP" altLang="en-US" sz="2000" dirty="0" smtClean="0"/>
              <a:t>設置</a:t>
            </a:r>
            <a:endParaRPr lang="ja-JP" altLang="en-US" sz="2000" dirty="0"/>
          </a:p>
          <a:p>
            <a:pPr marL="0" indent="0">
              <a:buNone/>
            </a:pPr>
            <a:r>
              <a:rPr lang="ja-JP" alt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親たちの意識はどうか</a:t>
            </a:r>
            <a:r>
              <a:rPr lang="ja-JP" alt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、高齢者等、他の町民の意識はどうか</a:t>
            </a:r>
            <a:endParaRPr lang="en-US" altLang="ja-JP" sz="32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ja-JP" altLang="en-US" sz="2000" dirty="0" smtClean="0"/>
              <a:t>柏市退職する団塊の世代が地域に戻って考えたこと</a:t>
            </a:r>
            <a:endParaRPr lang="en-US" altLang="ja-JP" sz="2000" dirty="0" smtClean="0"/>
          </a:p>
          <a:p>
            <a:r>
              <a:rPr lang="ja-JP" altLang="en-US" sz="2000" dirty="0" smtClean="0"/>
              <a:t>認知症当事者が語ったまちづくりに関わる理由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「社会に役立ちたい」は信用できるのか</a:t>
            </a:r>
            <a:endParaRPr lang="en-US" altLang="ja-JP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ja-JP" altLang="en-US" sz="2000" dirty="0"/>
              <a:t>社会の一員として，何か社会のために役立ちたいと思って</a:t>
            </a:r>
            <a:r>
              <a:rPr lang="ja-JP" altLang="en-US" sz="2000" dirty="0" smtClean="0"/>
              <a:t>いると</a:t>
            </a:r>
            <a:r>
              <a:rPr lang="ja-JP" altLang="en-US" sz="2000" dirty="0"/>
              <a:t>答えた者の</a:t>
            </a:r>
            <a:r>
              <a:rPr lang="ja-JP" altLang="en-US" sz="2000" dirty="0" smtClean="0"/>
              <a:t>割合は</a:t>
            </a:r>
            <a:r>
              <a:rPr lang="en-US" altLang="ja-JP" sz="2000" dirty="0" smtClean="0"/>
              <a:t>66.1</a:t>
            </a:r>
            <a:r>
              <a:rPr lang="ja-JP" altLang="en-US" sz="2000" dirty="0" smtClean="0"/>
              <a:t>％</a:t>
            </a:r>
            <a:endParaRPr lang="en-US" altLang="ja-JP" sz="2000" dirty="0" smtClean="0"/>
          </a:p>
          <a:p>
            <a:r>
              <a:rPr lang="ja-JP" altLang="en-US" sz="2000" dirty="0" smtClean="0"/>
              <a:t>（平成</a:t>
            </a:r>
            <a:r>
              <a:rPr lang="en-US" altLang="ja-JP" sz="2000" dirty="0" smtClean="0"/>
              <a:t>27</a:t>
            </a:r>
            <a:r>
              <a:rPr lang="ja-JP" altLang="en-US" sz="2000" dirty="0" smtClean="0"/>
              <a:t>年</a:t>
            </a:r>
            <a:r>
              <a:rPr lang="en-US" altLang="ja-JP" sz="2000" dirty="0" smtClean="0"/>
              <a:t>1</a:t>
            </a:r>
            <a:r>
              <a:rPr lang="ja-JP" altLang="en-US" sz="2000" dirty="0"/>
              <a:t>月「社会意識に関する世論調査 </a:t>
            </a:r>
            <a:r>
              <a:rPr lang="ja-JP" altLang="en-US" sz="2000" dirty="0" smtClean="0"/>
              <a:t>」政府統計）</a:t>
            </a:r>
            <a:endParaRPr lang="en-US" altLang="ja-JP" sz="2000" dirty="0" smtClean="0"/>
          </a:p>
          <a:p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65372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 dirty="0" smtClean="0"/>
              <a:t>目的</a:t>
            </a:r>
            <a:endParaRPr kumimoji="1" lang="ja-JP" altLang="en-US" sz="5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1" y="2142067"/>
            <a:ext cx="10822458" cy="36491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ja-JP" altLang="en-US" sz="3600" dirty="0" smtClean="0"/>
              <a:t>子ども</a:t>
            </a:r>
            <a:r>
              <a:rPr lang="ja-JP" altLang="en-US" sz="3600" dirty="0"/>
              <a:t>の将来性とは何</a:t>
            </a:r>
            <a:r>
              <a:rPr lang="ja-JP" altLang="en-US" sz="3600" dirty="0" smtClean="0"/>
              <a:t>か＝トランジションを見据える</a:t>
            </a:r>
            <a:endParaRPr lang="en-US" altLang="ja-JP" sz="3600" dirty="0" smtClean="0"/>
          </a:p>
          <a:p>
            <a:pPr>
              <a:buFont typeface="Wingdings" panose="05000000000000000000" pitchFamily="2" charset="2"/>
              <a:buChar char="p"/>
            </a:pPr>
            <a:r>
              <a:rPr lang="ja-JP" altLang="en-US" sz="3600" dirty="0" smtClean="0"/>
              <a:t>親</a:t>
            </a:r>
            <a:r>
              <a:rPr lang="ja-JP" altLang="en-US" sz="3600" dirty="0"/>
              <a:t>や地域住民はどう関わる</a:t>
            </a:r>
            <a:r>
              <a:rPr lang="ja-JP" altLang="en-US" sz="3600" dirty="0" smtClean="0"/>
              <a:t>か＝社会開放型子育て観</a:t>
            </a:r>
            <a:endParaRPr lang="en-US" altLang="ja-JP" sz="3600" dirty="0" smtClean="0"/>
          </a:p>
          <a:p>
            <a:pPr>
              <a:buFont typeface="Wingdings" panose="05000000000000000000" pitchFamily="2" charset="2"/>
              <a:buChar char="p"/>
            </a:pPr>
            <a:endParaRPr kumimoji="1" lang="en-US" altLang="ja-JP" sz="3600" dirty="0"/>
          </a:p>
          <a:p>
            <a:pPr>
              <a:buFont typeface="Wingdings" panose="05000000000000000000" pitchFamily="2" charset="2"/>
              <a:buChar char="p"/>
            </a:pPr>
            <a:r>
              <a:rPr lang="ja-JP" altLang="en-US" sz="3600" dirty="0" smtClean="0"/>
              <a:t>「こう関わりたい」という新たな方針を見つけたい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2745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5400" dirty="0" smtClean="0"/>
              <a:t>進行</a:t>
            </a:r>
            <a:endParaRPr kumimoji="1" lang="ja-JP" altLang="en-US" sz="5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 smtClean="0"/>
              <a:t>現状把握</a:t>
            </a:r>
            <a:endParaRPr kumimoji="1" lang="en-US" altLang="ja-JP" sz="4000" dirty="0" smtClean="0"/>
          </a:p>
          <a:p>
            <a:r>
              <a:rPr lang="ja-JP" altLang="en-US" sz="4000" dirty="0" smtClean="0"/>
              <a:t>西村</a:t>
            </a:r>
            <a:r>
              <a:rPr lang="ja-JP" altLang="en-US" sz="4000" dirty="0"/>
              <a:t>書評</a:t>
            </a:r>
            <a:r>
              <a:rPr lang="ja-JP" altLang="en-US" sz="4000" dirty="0" smtClean="0"/>
              <a:t>から考える</a:t>
            </a:r>
            <a:endParaRPr lang="en-US" altLang="ja-JP" sz="4000" dirty="0" smtClean="0"/>
          </a:p>
          <a:p>
            <a:r>
              <a:rPr lang="ja-JP" altLang="en-US" sz="4000" dirty="0" smtClean="0"/>
              <a:t>研究紹介</a:t>
            </a:r>
            <a:endParaRPr lang="en-US" altLang="ja-JP" sz="4000" dirty="0" smtClean="0"/>
          </a:p>
          <a:p>
            <a:endParaRPr kumimoji="1" lang="en-US" altLang="ja-JP" sz="4000" dirty="0" smtClean="0"/>
          </a:p>
          <a:p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911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9326" y="0"/>
            <a:ext cx="10131425" cy="1456267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子どもの将来に対する期待</a:t>
            </a:r>
            <a:r>
              <a:rPr lang="ja-JP" altLang="en-US" sz="2800" dirty="0" smtClean="0"/>
              <a:t>（乳幼児の母親、ベネッセ調査）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「愛と絆」を大切に、社会に対してはほどほどに　（３つまで複数回答）</a:t>
            </a:r>
            <a:endParaRPr kumimoji="1" lang="ja-JP" altLang="en-US" sz="2800" dirty="0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795" y="1350706"/>
            <a:ext cx="7122330" cy="5298482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10379676" y="247135"/>
            <a:ext cx="1474573" cy="5272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現状</a:t>
            </a:r>
            <a:r>
              <a:rPr kumimoji="1" lang="ja-JP" altLang="en-US" dirty="0"/>
              <a:t>把握</a:t>
            </a:r>
          </a:p>
        </p:txBody>
      </p:sp>
    </p:spTree>
    <p:extLst>
      <p:ext uri="{BB962C8B-B14F-4D97-AF65-F5344CB8AC3E}">
        <p14:creationId xmlns:p14="http://schemas.microsoft.com/office/powerpoint/2010/main" val="318956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88554" y="1"/>
            <a:ext cx="10344662" cy="922638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若者の職業意識（平成</a:t>
            </a:r>
            <a:r>
              <a:rPr kumimoji="1" lang="en-US" altLang="ja-JP" dirty="0" smtClean="0"/>
              <a:t>28</a:t>
            </a:r>
            <a:r>
              <a:rPr kumimoji="1" lang="ja-JP" altLang="en-US" dirty="0" smtClean="0"/>
              <a:t>年日本生産性本部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「新入社員働くことの意識調査」　「働く目的」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002" y="1095332"/>
            <a:ext cx="7745124" cy="5527853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8987481" y="1268627"/>
            <a:ext cx="2504303" cy="107915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ライフ</a:t>
            </a:r>
            <a:endParaRPr kumimoji="1" lang="ja-JP" altLang="en-US" sz="4000" dirty="0"/>
          </a:p>
        </p:txBody>
      </p:sp>
      <p:sp>
        <p:nvSpPr>
          <p:cNvPr id="8" name="角丸四角形 7"/>
          <p:cNvSpPr/>
          <p:nvPr/>
        </p:nvSpPr>
        <p:spPr>
          <a:xfrm>
            <a:off x="8987479" y="2965621"/>
            <a:ext cx="2504303" cy="107915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/>
              <a:t>ワーク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8723871" y="4728517"/>
            <a:ext cx="3204519" cy="107915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ソーシャル？</a:t>
            </a:r>
            <a:endParaRPr kumimoji="1" lang="ja-JP" altLang="en-US" sz="4000" dirty="0"/>
          </a:p>
        </p:txBody>
      </p:sp>
      <p:sp>
        <p:nvSpPr>
          <p:cNvPr id="10" name="正方形/長方形 9"/>
          <p:cNvSpPr/>
          <p:nvPr/>
        </p:nvSpPr>
        <p:spPr>
          <a:xfrm>
            <a:off x="10379676" y="247135"/>
            <a:ext cx="1474573" cy="5272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現状</a:t>
            </a:r>
            <a:r>
              <a:rPr kumimoji="1" lang="ja-JP" altLang="en-US" dirty="0"/>
              <a:t>把握</a:t>
            </a:r>
          </a:p>
        </p:txBody>
      </p:sp>
    </p:spTree>
    <p:extLst>
      <p:ext uri="{BB962C8B-B14F-4D97-AF65-F5344CB8AC3E}">
        <p14:creationId xmlns:p14="http://schemas.microsoft.com/office/powerpoint/2010/main" val="2618169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88555" y="1"/>
            <a:ext cx="9422025" cy="922638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若者の職業意識（平成</a:t>
            </a:r>
            <a:r>
              <a:rPr kumimoji="1" lang="en-US" altLang="ja-JP" dirty="0" smtClean="0"/>
              <a:t>28</a:t>
            </a:r>
            <a:r>
              <a:rPr kumimoji="1" lang="ja-JP" altLang="en-US" dirty="0" smtClean="0"/>
              <a:t>年日本生産性本部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「新入社員働くことの意識調査」　「会社の選択理由」）</a:t>
            </a:r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8987481" y="1268627"/>
            <a:ext cx="2504303" cy="107915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保</a:t>
            </a:r>
            <a:r>
              <a:rPr kumimoji="1" lang="ja-JP" altLang="en-US" sz="4000" dirty="0"/>
              <a:t>障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8987480" y="2940908"/>
            <a:ext cx="2504303" cy="107915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人間</a:t>
            </a:r>
            <a:r>
              <a:rPr kumimoji="1" lang="ja-JP" altLang="en-US" sz="4000" dirty="0"/>
              <a:t>関係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8987480" y="4539049"/>
            <a:ext cx="2504303" cy="107915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strike="dblStrike" dirty="0" smtClean="0"/>
              <a:t>出世</a:t>
            </a:r>
            <a:endParaRPr kumimoji="1" lang="ja-JP" altLang="en-US" sz="4000" strike="dblStrike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51" y="922639"/>
            <a:ext cx="7362825" cy="575310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10379676" y="247135"/>
            <a:ext cx="1474573" cy="5272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現状</a:t>
            </a:r>
            <a:r>
              <a:rPr kumimoji="1" lang="ja-JP" altLang="en-US" dirty="0"/>
              <a:t>把握</a:t>
            </a:r>
          </a:p>
        </p:txBody>
      </p:sp>
    </p:spTree>
    <p:extLst>
      <p:ext uri="{BB962C8B-B14F-4D97-AF65-F5344CB8AC3E}">
        <p14:creationId xmlns:p14="http://schemas.microsoft.com/office/powerpoint/2010/main" val="76629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25628" y="131806"/>
            <a:ext cx="10131425" cy="535460"/>
          </a:xfrm>
        </p:spPr>
        <p:txBody>
          <a:bodyPr>
            <a:normAutofit fontScale="90000"/>
          </a:bodyPr>
          <a:lstStyle/>
          <a:p>
            <a:r>
              <a:rPr lang="ja-JP" altLang="ja-JP" dirty="0" smtClean="0"/>
              <a:t>西村書評</a:t>
            </a:r>
            <a:r>
              <a:rPr lang="ja-JP" altLang="en-US" dirty="0" smtClean="0"/>
              <a:t>から考える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16244" y="667266"/>
            <a:ext cx="11753334" cy="5980669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ja-JP" altLang="en-US" sz="1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■個人化</a:t>
            </a:r>
            <a:r>
              <a:rPr lang="ja-JP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社会を生きる若者を理解する</a:t>
            </a:r>
          </a:p>
          <a:p>
            <a:pPr marL="0" indent="0">
              <a:buNone/>
            </a:pPr>
            <a:r>
              <a:rPr lang="en-US" altLang="ja-JP" sz="1600" dirty="0"/>
              <a:t>1.</a:t>
            </a:r>
            <a:r>
              <a:rPr lang="ja-JP" altLang="en-US" sz="1600" dirty="0"/>
              <a:t>自由格差社会における「個人化の罠」のなかで、自己決定能力を育てるために</a:t>
            </a:r>
          </a:p>
          <a:p>
            <a:pPr marL="0" indent="0">
              <a:buNone/>
            </a:pPr>
            <a:r>
              <a:rPr lang="en-US" altLang="ja-JP" sz="1600" dirty="0"/>
              <a:t>2.</a:t>
            </a:r>
            <a:r>
              <a:rPr lang="ja-JP" altLang="en-US" sz="1600" dirty="0"/>
              <a:t>若者バッシング言説を疑え</a:t>
            </a:r>
          </a:p>
          <a:p>
            <a:pPr marL="0" indent="0">
              <a:buNone/>
            </a:pPr>
            <a:r>
              <a:rPr lang="ja-JP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■今後の社会で充実して生きる若者を育てる</a:t>
            </a:r>
          </a:p>
          <a:p>
            <a:pPr marL="0" indent="0">
              <a:buNone/>
            </a:pPr>
            <a:r>
              <a:rPr lang="en-US" altLang="ja-JP" sz="1600" dirty="0"/>
              <a:t>3.</a:t>
            </a:r>
            <a:r>
              <a:rPr lang="ja-JP" altLang="en-US" sz="1600" dirty="0"/>
              <a:t>学校と家庭だけで子どもを守るのは無理－共存の作法からの飛躍はいかにしたら可能</a:t>
            </a:r>
            <a:r>
              <a:rPr lang="ja-JP" altLang="en-US" sz="1600" dirty="0" smtClean="0"/>
              <a:t>か</a:t>
            </a:r>
            <a:endParaRPr lang="en-US" altLang="ja-JP" sz="1600" dirty="0" smtClean="0"/>
          </a:p>
          <a:p>
            <a:pPr marL="0" indent="0">
              <a:buNone/>
            </a:pPr>
            <a:r>
              <a:rPr lang="en-US" altLang="ja-JP" sz="1600" dirty="0" smtClean="0"/>
              <a:t>4</a:t>
            </a:r>
            <a:r>
              <a:rPr lang="en-US" altLang="ja-JP" sz="1600" dirty="0"/>
              <a:t>.</a:t>
            </a:r>
            <a:r>
              <a:rPr lang="ja-JP" altLang="en-US" sz="1600" dirty="0"/>
              <a:t>アウトカムの重視</a:t>
            </a:r>
          </a:p>
          <a:p>
            <a:pPr marL="0" indent="0">
              <a:buNone/>
            </a:pPr>
            <a:r>
              <a:rPr lang="ja-JP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■女子の問題「仲間以外はみな風景」</a:t>
            </a:r>
          </a:p>
          <a:p>
            <a:pPr marL="0" indent="0">
              <a:buNone/>
            </a:pPr>
            <a:r>
              <a:rPr lang="en-US" altLang="ja-JP" sz="1600" dirty="0"/>
              <a:t>5.</a:t>
            </a:r>
            <a:r>
              <a:rPr lang="ja-JP" altLang="en-US" sz="1600" dirty="0"/>
              <a:t>女子特有の問題－「居場所」と「ウラ攻撃</a:t>
            </a:r>
            <a:r>
              <a:rPr lang="ja-JP" altLang="en-US" sz="1600" dirty="0" smtClean="0"/>
              <a:t>」</a:t>
            </a:r>
            <a:endParaRPr lang="ja-JP" altLang="en-US" sz="1600" dirty="0"/>
          </a:p>
          <a:p>
            <a:pPr marL="0" indent="0">
              <a:buNone/>
            </a:pPr>
            <a:r>
              <a:rPr lang="en-US" altLang="ja-JP" sz="1600" dirty="0"/>
              <a:t>6.</a:t>
            </a:r>
            <a:r>
              <a:rPr lang="ja-JP" altLang="en-US" sz="1600" dirty="0"/>
              <a:t>女子特有の問題－異質の他者との交流を誘導せよ</a:t>
            </a:r>
          </a:p>
          <a:p>
            <a:pPr marL="0" indent="0">
              <a:buNone/>
            </a:pPr>
            <a:r>
              <a:rPr lang="ja-JP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■偏差値エリートの問題</a:t>
            </a:r>
          </a:p>
          <a:p>
            <a:pPr marL="0" indent="0">
              <a:buNone/>
            </a:pPr>
            <a:r>
              <a:rPr lang="en-US" altLang="ja-JP" sz="1600" dirty="0"/>
              <a:t>7.</a:t>
            </a:r>
            <a:r>
              <a:rPr lang="ja-JP" altLang="en-US" sz="1600" dirty="0"/>
              <a:t>偏差値エリートの危うさ－</a:t>
            </a:r>
            <a:r>
              <a:rPr lang="en-US" altLang="ja-JP" sz="1600" dirty="0"/>
              <a:t>30</a:t>
            </a:r>
            <a:r>
              <a:rPr lang="ja-JP" altLang="en-US" sz="1600" dirty="0"/>
              <a:t>代ニート</a:t>
            </a:r>
          </a:p>
          <a:p>
            <a:pPr marL="0" indent="0">
              <a:buNone/>
            </a:pPr>
            <a:r>
              <a:rPr lang="en-US" altLang="ja-JP" sz="1600" dirty="0"/>
              <a:t>8.</a:t>
            </a:r>
            <a:r>
              <a:rPr lang="ja-JP" altLang="en-US" sz="1600" dirty="0"/>
              <a:t>偏差値エリートの危うさ－女子バリキャリ</a:t>
            </a:r>
          </a:p>
          <a:p>
            <a:pPr marL="0" indent="0">
              <a:buNone/>
            </a:pPr>
            <a:r>
              <a:rPr lang="ja-JP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■個人化社会を生きる方法</a:t>
            </a:r>
          </a:p>
          <a:p>
            <a:pPr marL="0" indent="0">
              <a:buNone/>
            </a:pPr>
            <a:r>
              <a:rPr lang="en-US" altLang="ja-JP" sz="1600" dirty="0"/>
              <a:t>9.</a:t>
            </a:r>
            <a:r>
              <a:rPr lang="ja-JP" altLang="en-US" sz="1600" dirty="0"/>
              <a:t>良好な友達付き合いよりも、異質の他者からの影響が重要</a:t>
            </a:r>
          </a:p>
          <a:p>
            <a:pPr marL="0" indent="0">
              <a:buNone/>
            </a:pPr>
            <a:r>
              <a:rPr lang="en-US" altLang="ja-JP" sz="1600" dirty="0"/>
              <a:t>10.</a:t>
            </a:r>
            <a:r>
              <a:rPr lang="ja-JP" altLang="en-US" sz="1600" dirty="0"/>
              <a:t>ワークだけでなく、ライフ、ソーシャルを大切にできる人に育てる</a:t>
            </a:r>
          </a:p>
          <a:p>
            <a:pPr marL="0" indent="0">
              <a:buNone/>
            </a:pPr>
            <a:r>
              <a:rPr lang="en-US" altLang="ja-JP" sz="1600" dirty="0"/>
              <a:t>11.</a:t>
            </a:r>
            <a:r>
              <a:rPr lang="ja-JP" altLang="en-US" sz="1600" dirty="0"/>
              <a:t>孤立ではないが、混じらないという生き方</a:t>
            </a:r>
          </a:p>
          <a:p>
            <a:pPr marL="0" indent="0">
              <a:buNone/>
            </a:pPr>
            <a:r>
              <a:rPr lang="en-US" altLang="ja-JP" sz="1600" dirty="0"/>
              <a:t>12.</a:t>
            </a:r>
            <a:r>
              <a:rPr lang="ja-JP" altLang="en-US" sz="1600" dirty="0"/>
              <a:t>公平・平等の幻想を見直す</a:t>
            </a:r>
          </a:p>
          <a:p>
            <a:pPr marL="0" indent="0">
              <a:buNone/>
            </a:pPr>
            <a:r>
              <a:rPr lang="ja-JP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■社会に開かれた見方、考え方を持たせる</a:t>
            </a:r>
          </a:p>
          <a:p>
            <a:pPr marL="0" indent="0">
              <a:buNone/>
            </a:pPr>
            <a:r>
              <a:rPr lang="en-US" altLang="ja-JP" sz="1600" dirty="0"/>
              <a:t>13.</a:t>
            </a:r>
            <a:r>
              <a:rPr lang="ja-JP" altLang="en-US" sz="1600" dirty="0"/>
              <a:t>「いつものみんな」ではなく、ゆるやかな外部に開かれたつながりを</a:t>
            </a:r>
          </a:p>
          <a:p>
            <a:pPr marL="0" indent="0">
              <a:buNone/>
            </a:pPr>
            <a:r>
              <a:rPr lang="en-US" altLang="ja-JP" sz="1600" dirty="0"/>
              <a:t>14.</a:t>
            </a:r>
            <a:r>
              <a:rPr lang="ja-JP" altLang="en-US" sz="1600" dirty="0"/>
              <a:t>不透明社会における生き方選択</a:t>
            </a:r>
          </a:p>
          <a:p>
            <a:pPr marL="0" indent="0">
              <a:buNone/>
            </a:pPr>
            <a:r>
              <a:rPr lang="en-US" altLang="ja-JP" sz="1600" dirty="0"/>
              <a:t>15.</a:t>
            </a:r>
            <a:r>
              <a:rPr lang="ja-JP" altLang="en-US" sz="1600" dirty="0"/>
              <a:t>大学生にとって「勉学第一」よりも大切なキャリア意識</a:t>
            </a:r>
          </a:p>
          <a:p>
            <a:pPr marL="0" indent="0">
              <a:buNone/>
            </a:pPr>
            <a:r>
              <a:rPr lang="en-US" altLang="ja-JP" sz="1600" dirty="0"/>
              <a:t>16.</a:t>
            </a:r>
            <a:r>
              <a:rPr lang="ja-JP" altLang="en-US" sz="1600" dirty="0"/>
              <a:t>気合と絆と話術重視よりも上のレベルとは何か</a:t>
            </a:r>
          </a:p>
          <a:p>
            <a:pPr marL="0" indent="0">
              <a:buNone/>
            </a:pPr>
            <a:r>
              <a:rPr lang="en-US" altLang="ja-JP" sz="1600" dirty="0"/>
              <a:t>17.</a:t>
            </a:r>
            <a:r>
              <a:rPr lang="ja-JP" altLang="en-US" sz="1600" dirty="0"/>
              <a:t>「多元的自己」をどうとらえるか</a:t>
            </a:r>
          </a:p>
          <a:p>
            <a:pPr marL="0" indent="0">
              <a:buNone/>
            </a:pPr>
            <a:r>
              <a:rPr lang="ja-JP" alt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■この時代に「主体的に生きる」とは、どういうことか</a:t>
            </a:r>
          </a:p>
          <a:p>
            <a:pPr marL="0" indent="0">
              <a:buNone/>
            </a:pPr>
            <a:r>
              <a:rPr lang="en-US" altLang="ja-JP" sz="1600" dirty="0"/>
              <a:t>18.</a:t>
            </a:r>
            <a:r>
              <a:rPr lang="ja-JP" altLang="en-US" sz="1600" dirty="0"/>
              <a:t>途方もない時間の無駄遣いを避けて、能動的学習へ転換させる</a:t>
            </a:r>
          </a:p>
          <a:p>
            <a:pPr marL="0" indent="0">
              <a:buNone/>
            </a:pPr>
            <a:r>
              <a:rPr lang="en-US" altLang="ja-JP" sz="1600" dirty="0"/>
              <a:t>19.</a:t>
            </a:r>
            <a:r>
              <a:rPr lang="ja-JP" altLang="en-US" sz="1600" dirty="0"/>
              <a:t>若者の地元志向は手放しでは喜べない</a:t>
            </a:r>
          </a:p>
          <a:p>
            <a:pPr marL="0" indent="0">
              <a:buNone/>
            </a:pPr>
            <a:r>
              <a:rPr lang="en-US" altLang="ja-JP" sz="1600" dirty="0"/>
              <a:t>20.</a:t>
            </a:r>
            <a:r>
              <a:rPr lang="ja-JP" altLang="en-US" sz="1600" dirty="0"/>
              <a:t>地域のななめの関係によって、社会で幸せに生きられる子どもを育てる</a:t>
            </a:r>
          </a:p>
          <a:p>
            <a:pPr marL="0" indent="0">
              <a:buNone/>
            </a:pPr>
            <a:r>
              <a:rPr lang="en-US" altLang="ja-JP" sz="1600" dirty="0"/>
              <a:t>21.</a:t>
            </a:r>
            <a:r>
              <a:rPr lang="ja-JP" altLang="en-US" sz="1600" dirty="0"/>
              <a:t>賢い大学選択をする人が増えている</a:t>
            </a:r>
          </a:p>
          <a:p>
            <a:pPr marL="0" indent="0">
              <a:buNone/>
            </a:pPr>
            <a:r>
              <a:rPr lang="en-US" altLang="ja-JP" sz="1600" dirty="0"/>
              <a:t>22.</a:t>
            </a:r>
            <a:r>
              <a:rPr lang="ja-JP" altLang="en-US" sz="1600" dirty="0"/>
              <a:t>人々の暮らしを支え、発展させるために欠かせない「温かな能力開発</a:t>
            </a:r>
            <a:r>
              <a:rPr lang="ja-JP" altLang="en-US" sz="1600" dirty="0" smtClean="0"/>
              <a:t>」</a:t>
            </a:r>
            <a:endParaRPr kumimoji="1" lang="ja-JP" altLang="en-US" sz="300" dirty="0"/>
          </a:p>
        </p:txBody>
      </p:sp>
      <p:sp>
        <p:nvSpPr>
          <p:cNvPr id="6" name="正方形/長方形 5"/>
          <p:cNvSpPr/>
          <p:nvPr/>
        </p:nvSpPr>
        <p:spPr>
          <a:xfrm>
            <a:off x="10379676" y="247135"/>
            <a:ext cx="1474573" cy="5272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書評から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44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8252" y="115330"/>
            <a:ext cx="8286148" cy="1456267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自己形成と社会形成の一体化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ja-JP" dirty="0" smtClean="0"/>
              <a:t>聖徳</a:t>
            </a:r>
            <a:r>
              <a:rPr lang="ja-JP" altLang="ja-JP" dirty="0"/>
              <a:t>大学平成</a:t>
            </a:r>
            <a:r>
              <a:rPr lang="en-US" altLang="ja-JP" dirty="0"/>
              <a:t>17</a:t>
            </a:r>
            <a:r>
              <a:rPr lang="ja-JP" altLang="ja-JP" dirty="0"/>
              <a:t>～</a:t>
            </a:r>
            <a:r>
              <a:rPr lang="en-US" altLang="ja-JP" dirty="0"/>
              <a:t>21</a:t>
            </a:r>
            <a:r>
              <a:rPr lang="ja-JP" altLang="ja-JP" dirty="0"/>
              <a:t>年度『連鎖的参画による子育てのまちづくりに関する開発的研究</a:t>
            </a:r>
            <a:r>
              <a:rPr lang="ja-JP" altLang="ja-JP" dirty="0" smtClean="0"/>
              <a:t>』</a:t>
            </a:r>
            <a:r>
              <a:rPr lang="ja-JP" altLang="en-US" dirty="0" smtClean="0"/>
              <a:t>より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0379676" y="247135"/>
            <a:ext cx="1474573" cy="5272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研究紹介</a:t>
            </a:r>
            <a:endParaRPr kumimoji="1" lang="ja-JP" altLang="en-US" dirty="0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619" y="1721406"/>
            <a:ext cx="8825640" cy="4926527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9630032" y="1392195"/>
            <a:ext cx="2224217" cy="5107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 smtClean="0"/>
              <a:t>行政まかせ、専門機関まかせの住民ではなく、まちや社会の主人公としてプライドを持ち、その姿を子どもたちに示すことのできる住民像を実現する。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6647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空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天空</Template>
  <TotalTime>682</TotalTime>
  <Words>832</Words>
  <Application>Microsoft Office PowerPoint</Application>
  <PresentationFormat>ワイド画面</PresentationFormat>
  <Paragraphs>79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ＭＳ Ｐゴシック</vt:lpstr>
      <vt:lpstr>新細明體</vt:lpstr>
      <vt:lpstr>Arial</vt:lpstr>
      <vt:lpstr>Calibri</vt:lpstr>
      <vt:lpstr>Calibri Light</vt:lpstr>
      <vt:lpstr>Wingdings</vt:lpstr>
      <vt:lpstr>天空</vt:lpstr>
      <vt:lpstr>「子どもの将来性とは何か 　親や地域住民はどう関わるか」 ～みんなで探ろう子どもの未来～</vt:lpstr>
      <vt:lpstr>東郷町の「子育てまちづくり」の課題は何か</vt:lpstr>
      <vt:lpstr>目的</vt:lpstr>
      <vt:lpstr>進行</vt:lpstr>
      <vt:lpstr>子どもの将来に対する期待（乳幼児の母親、ベネッセ調査） 「愛と絆」を大切に、社会に対してはほどほどに　（３つまで複数回答）</vt:lpstr>
      <vt:lpstr>若者の職業意識（平成28年日本生産性本部 「新入社員働くことの意識調査」　「働く目的」</vt:lpstr>
      <vt:lpstr>若者の職業意識（平成28年日本生産性本部 「新入社員働くことの意識調査」　「会社の選択理由」）</vt:lpstr>
      <vt:lpstr>西村書評から考える</vt:lpstr>
      <vt:lpstr>自己形成と社会形成の一体化 聖徳大学平成17～21年度『連鎖的参画による子育てのまちづくりに関する開発的研究』より</vt:lpstr>
      <vt:lpstr>個人完結型から社会開放型への子育て観の転換</vt:lpstr>
      <vt:lpstr>日本子育て学会「子育て学の学的体系構築の取り組み」 保護者、支援者、研究者の三位一体の研究による「子育て学」の創造</vt:lpstr>
      <vt:lpstr>豊島区家庭教育推進員の子育てまちづくり研究活動成果より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「子どもの将来性とは何か 　親や地域住民はどう関わるか」 ～みんなで探ろう子どもの未来～</dc:title>
  <dc:creator>西村美東士</dc:creator>
  <cp:lastModifiedBy>西村美東士</cp:lastModifiedBy>
  <cp:revision>27</cp:revision>
  <dcterms:created xsi:type="dcterms:W3CDTF">2017-02-11T09:45:18Z</dcterms:created>
  <dcterms:modified xsi:type="dcterms:W3CDTF">2017-02-11T21:28:08Z</dcterms:modified>
</cp:coreProperties>
</file>