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C103ED-1DB9-1D1A-BE72-3534E170DB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2EEFF0-BC93-6D24-4B4C-D591A2EF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B92F5D9-6443-330E-FC03-55CEC0E2BEC8}"/>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D76D35A8-C1EC-D6D1-60D8-AB0DB198DA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3FFB26-1EA2-53A0-72CA-26414FF7F49B}"/>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387897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334642-4488-0A91-EEF9-2167415C4F1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CC517D7-32B6-C664-8074-1DC04C6779D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AC6D26-3521-5DF7-1AE5-2D9EB6F35AB0}"/>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8050E5AE-156F-C6A3-D457-27E3D79144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400EFB-8D5E-5C3C-7B60-7A01CD5D9C45}"/>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92632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FB9846F-D220-A14F-FFE9-ED96220F5B0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7068BF6-7534-FEDE-57BE-0A8E4F35C1C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C6909A-AB4E-2483-7EE7-399133D3A3C1}"/>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ABE67758-F658-E89E-2C5B-BB9CF70BA0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972BBA-B48D-B70F-6588-A0EA045CD026}"/>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77700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EA3C9A-4CE3-6DB8-6FC7-9DF00FF7DF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2A704F-F1B8-BD32-6EA7-7B252FEEA56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C52C62-9F3E-FAF4-33F6-5A07DE748551}"/>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96F39D57-31B6-7D06-4125-0A041D3BE5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5912E6-B5FD-5E3A-8E1D-EE18A41AC481}"/>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2542552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4FCD6B-DC41-4A27-6AC9-02F286A5DF2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71E6B0-7800-7855-F091-C6F23122A4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AC3F6F-353D-B8E6-6A42-2D6384576388}"/>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154ED378-1F57-BF51-6364-797BCA0578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A19D0-CE13-1A2C-02C7-F87B6FDAEFB5}"/>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2064263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7DEFC-1EF7-14A9-C4CD-065E4AE978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12B5F8-7D08-74EF-7D2F-2D76914D460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A19CEA4-3B99-B7D7-7FCE-76746F21711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937418-2030-F6D7-26B9-86BE270100CF}"/>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6" name="フッター プレースホルダー 5">
            <a:extLst>
              <a:ext uri="{FF2B5EF4-FFF2-40B4-BE49-F238E27FC236}">
                <a16:creationId xmlns:a16="http://schemas.microsoft.com/office/drawing/2014/main" id="{15164846-EDAD-5584-B702-EBCA4EFDAF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508A6B-E2F9-BC3E-4B35-E8C8A1FACD0B}"/>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2230948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D54E0C-FAA8-25BB-4211-94737E8F9A3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DE0CC7-E8C8-0DA7-5FDF-C5720EA6CD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2C9B95B-B47A-94B7-ACAD-CD15854F53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65AC147-AC55-3EDF-821D-CBA83ED459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281E7B2-2B95-A374-723F-820197A27EE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AF528A-CBD9-6EC4-ADA5-FFD092E5C916}"/>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8" name="フッター プレースホルダー 7">
            <a:extLst>
              <a:ext uri="{FF2B5EF4-FFF2-40B4-BE49-F238E27FC236}">
                <a16:creationId xmlns:a16="http://schemas.microsoft.com/office/drawing/2014/main" id="{EF040143-35AF-06DF-A495-74BB029EF17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47A6D20-436E-404D-60B0-4625EF9596E7}"/>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137103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2DD05A-D155-5D48-5933-E8944B265CB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FA179FE-6780-3EE6-ED67-6D650F5B7BF8}"/>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4" name="フッター プレースホルダー 3">
            <a:extLst>
              <a:ext uri="{FF2B5EF4-FFF2-40B4-BE49-F238E27FC236}">
                <a16:creationId xmlns:a16="http://schemas.microsoft.com/office/drawing/2014/main" id="{420357BB-517C-F1AB-442D-72B7935E79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1E8EC97-EC6B-94C5-F888-0DFA9CFF65FB}"/>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129948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4B6AC45-D015-4141-16EA-C4D9513DF1D1}"/>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3" name="フッター プレースホルダー 2">
            <a:extLst>
              <a:ext uri="{FF2B5EF4-FFF2-40B4-BE49-F238E27FC236}">
                <a16:creationId xmlns:a16="http://schemas.microsoft.com/office/drawing/2014/main" id="{57A96C0C-7BFE-357B-5D5E-4F3FD670C0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A1378E3-A084-ABC5-6FBD-ACC2BAED8D0A}"/>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275141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665752-F0BD-F61B-60A4-466BD116A7A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192AFE6-6A8F-B3B1-90C9-C5A2382A38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C55949A-E1CB-B8FE-CEB0-5B953B4427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B3DF0B-6996-BC9D-CE09-FB2B6D4BA0FD}"/>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6" name="フッター プレースホルダー 5">
            <a:extLst>
              <a:ext uri="{FF2B5EF4-FFF2-40B4-BE49-F238E27FC236}">
                <a16:creationId xmlns:a16="http://schemas.microsoft.com/office/drawing/2014/main" id="{86D151CA-EAB0-3944-200E-77980838B9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8C3C30-2C51-C036-AE8F-D08E8FBD979E}"/>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2874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F5F264-9B4F-B3E4-5ED9-D6212E130B7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E7EB332-9FD9-D6DF-DC77-C8A14A83F1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E4B28CE-ABB6-DC69-EC05-FB48D1AD3C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8D5F7C-B912-587C-A34C-F22B7BEC7ACF}"/>
              </a:ext>
            </a:extLst>
          </p:cNvPr>
          <p:cNvSpPr>
            <a:spLocks noGrp="1"/>
          </p:cNvSpPr>
          <p:nvPr>
            <p:ph type="dt" sz="half" idx="10"/>
          </p:nvPr>
        </p:nvSpPr>
        <p:spPr/>
        <p:txBody>
          <a:bodyPr/>
          <a:lstStyle/>
          <a:p>
            <a:fld id="{8A4A2517-2557-4A74-8D33-06972EC0CABA}" type="datetimeFigureOut">
              <a:rPr kumimoji="1" lang="ja-JP" altLang="en-US" smtClean="0"/>
              <a:t>2023/6/10</a:t>
            </a:fld>
            <a:endParaRPr kumimoji="1" lang="ja-JP" altLang="en-US"/>
          </a:p>
        </p:txBody>
      </p:sp>
      <p:sp>
        <p:nvSpPr>
          <p:cNvPr id="6" name="フッター プレースホルダー 5">
            <a:extLst>
              <a:ext uri="{FF2B5EF4-FFF2-40B4-BE49-F238E27FC236}">
                <a16:creationId xmlns:a16="http://schemas.microsoft.com/office/drawing/2014/main" id="{9B01A64E-AA61-6867-58B5-81A67BBC47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B96FFA-6CD3-C495-2407-6D8698E7FFDA}"/>
              </a:ext>
            </a:extLst>
          </p:cNvPr>
          <p:cNvSpPr>
            <a:spLocks noGrp="1"/>
          </p:cNvSpPr>
          <p:nvPr>
            <p:ph type="sldNum" sz="quarter" idx="12"/>
          </p:nvPr>
        </p:nvSpPr>
        <p:spPr/>
        <p:txBody>
          <a:body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198024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577EFA-DC9F-1EE7-58B6-F46E7132A9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A9004A-B9F1-0FC8-30D9-25DCF4ABBB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13747A-6923-3776-D2A6-DA650A887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A2517-2557-4A74-8D33-06972EC0CABA}" type="datetimeFigureOut">
              <a:rPr kumimoji="1" lang="ja-JP" altLang="en-US" smtClean="0"/>
              <a:t>2023/6/10</a:t>
            </a:fld>
            <a:endParaRPr kumimoji="1" lang="ja-JP" altLang="en-US"/>
          </a:p>
        </p:txBody>
      </p:sp>
      <p:sp>
        <p:nvSpPr>
          <p:cNvPr id="5" name="フッター プレースホルダー 4">
            <a:extLst>
              <a:ext uri="{FF2B5EF4-FFF2-40B4-BE49-F238E27FC236}">
                <a16:creationId xmlns:a16="http://schemas.microsoft.com/office/drawing/2014/main" id="{7B16283B-F6D2-9633-5DEC-F619D3B985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2F888EE-8C7D-F216-CE52-7E0123E29C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62D6B1-3CD3-44C0-A370-1097A1B29266}" type="slidenum">
              <a:rPr kumimoji="1" lang="ja-JP" altLang="en-US" smtClean="0"/>
              <a:t>‹#›</a:t>
            </a:fld>
            <a:endParaRPr kumimoji="1" lang="ja-JP" altLang="en-US"/>
          </a:p>
        </p:txBody>
      </p:sp>
    </p:spTree>
    <p:extLst>
      <p:ext uri="{BB962C8B-B14F-4D97-AF65-F5344CB8AC3E}">
        <p14:creationId xmlns:p14="http://schemas.microsoft.com/office/powerpoint/2010/main" val="3887646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DC9E1A-ACCB-3502-F782-65C42AA62199}"/>
              </a:ext>
            </a:extLst>
          </p:cNvPr>
          <p:cNvSpPr>
            <a:spLocks noGrp="1"/>
          </p:cNvSpPr>
          <p:nvPr>
            <p:ph type="ctrTitle"/>
          </p:nvPr>
        </p:nvSpPr>
        <p:spPr>
          <a:xfrm>
            <a:off x="740229" y="1288143"/>
            <a:ext cx="10363199" cy="2387600"/>
          </a:xfrm>
        </p:spPr>
        <p:txBody>
          <a:bodyPr>
            <a:noAutofit/>
          </a:bodyPr>
          <a:lstStyle/>
          <a:p>
            <a:r>
              <a:rPr kumimoji="1" lang="ja-JP" altLang="en-US" sz="3600"/>
              <a:t>子育て・心理・恋愛・コミュニティケア</a:t>
            </a:r>
            <a:br>
              <a:rPr kumimoji="1" lang="ja-JP" altLang="en-US" sz="3600"/>
            </a:br>
            <a:r>
              <a:rPr kumimoji="1" lang="ja-JP" altLang="en-US" sz="3600"/>
              <a:t>－「子育てとケアの原理」を求めて－</a:t>
            </a:r>
            <a:br>
              <a:rPr kumimoji="1" lang="en-US" altLang="ja-JP" sz="3600"/>
            </a:br>
            <a:br>
              <a:rPr kumimoji="1" lang="en-US" altLang="ja-JP" sz="3600"/>
            </a:br>
            <a:r>
              <a:rPr kumimoji="1" lang="ja-JP" altLang="en-US" sz="3600"/>
              <a:t>青少年の成長タイプの「見える化」と支援</a:t>
            </a:r>
            <a:br>
              <a:rPr kumimoji="1" lang="en-US" altLang="ja-JP" sz="3600"/>
            </a:br>
            <a:endParaRPr kumimoji="1" lang="ja-JP" altLang="en-US" sz="3600"/>
          </a:p>
        </p:txBody>
      </p:sp>
      <p:sp>
        <p:nvSpPr>
          <p:cNvPr id="3" name="字幕 2">
            <a:extLst>
              <a:ext uri="{FF2B5EF4-FFF2-40B4-BE49-F238E27FC236}">
                <a16:creationId xmlns:a16="http://schemas.microsoft.com/office/drawing/2014/main" id="{7A07082A-A562-1FF3-460F-09D57EEAF250}"/>
              </a:ext>
            </a:extLst>
          </p:cNvPr>
          <p:cNvSpPr>
            <a:spLocks noGrp="1"/>
          </p:cNvSpPr>
          <p:nvPr>
            <p:ph type="subTitle" idx="1"/>
          </p:nvPr>
        </p:nvSpPr>
        <p:spPr>
          <a:xfrm>
            <a:off x="1524000" y="4505553"/>
            <a:ext cx="9144000" cy="1655762"/>
          </a:xfrm>
        </p:spPr>
        <p:txBody>
          <a:bodyPr/>
          <a:lstStyle/>
          <a:p>
            <a:r>
              <a:rPr kumimoji="1" lang="ja-JP" altLang="en-US"/>
              <a:t>指定討論者</a:t>
            </a:r>
            <a:endParaRPr kumimoji="1" lang="en-US" altLang="ja-JP"/>
          </a:p>
          <a:p>
            <a:r>
              <a:rPr kumimoji="1" lang="ja-JP" altLang="en-US"/>
              <a:t>若者文化研究所</a:t>
            </a:r>
            <a:endParaRPr kumimoji="1" lang="en-US" altLang="ja-JP"/>
          </a:p>
          <a:p>
            <a:r>
              <a:rPr kumimoji="1" lang="ja-JP" altLang="en-US"/>
              <a:t>西村美東士</a:t>
            </a:r>
          </a:p>
        </p:txBody>
      </p:sp>
    </p:spTree>
    <p:extLst>
      <p:ext uri="{BB962C8B-B14F-4D97-AF65-F5344CB8AC3E}">
        <p14:creationId xmlns:p14="http://schemas.microsoft.com/office/powerpoint/2010/main" val="1716868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2C7A080-80A8-8FF9-C55F-CABD1FAE51D8}"/>
              </a:ext>
            </a:extLst>
          </p:cNvPr>
          <p:cNvSpPr>
            <a:spLocks noGrp="1"/>
          </p:cNvSpPr>
          <p:nvPr>
            <p:ph type="title"/>
          </p:nvPr>
        </p:nvSpPr>
        <p:spPr>
          <a:xfrm>
            <a:off x="838200" y="365126"/>
            <a:ext cx="10515600" cy="315912"/>
          </a:xfrm>
        </p:spPr>
        <p:txBody>
          <a:bodyPr>
            <a:normAutofit fontScale="90000"/>
          </a:bodyPr>
          <a:lstStyle/>
          <a:p>
            <a:r>
              <a:rPr lang="ja-JP" altLang="en-US"/>
              <a:t>図　個人化・社会化のスパイラル</a:t>
            </a:r>
          </a:p>
        </p:txBody>
      </p:sp>
      <p:pic>
        <p:nvPicPr>
          <p:cNvPr id="6" name="Picture 1" descr="ダイアグラム&#10;&#10;自動的に生成された説明">
            <a:extLst>
              <a:ext uri="{FF2B5EF4-FFF2-40B4-BE49-F238E27FC236}">
                <a16:creationId xmlns:a16="http://schemas.microsoft.com/office/drawing/2014/main" id="{BB2C8E8C-D74E-E31A-5F13-87CBDEEDAEE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33436" y="1117600"/>
            <a:ext cx="7936240" cy="5375275"/>
          </a:xfrm>
          <a:prstGeom prst="rect">
            <a:avLst/>
          </a:prstGeom>
          <a:noFill/>
          <a:ln>
            <a:solidFill>
              <a:schemeClr val="tx1"/>
            </a:solidFill>
          </a:ln>
        </p:spPr>
      </p:pic>
    </p:spTree>
    <p:extLst>
      <p:ext uri="{BB962C8B-B14F-4D97-AF65-F5344CB8AC3E}">
        <p14:creationId xmlns:p14="http://schemas.microsoft.com/office/powerpoint/2010/main" val="314235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1C93B-2473-B2CF-16A4-4AB9D41046A5}"/>
              </a:ext>
            </a:extLst>
          </p:cNvPr>
          <p:cNvSpPr>
            <a:spLocks noGrp="1"/>
          </p:cNvSpPr>
          <p:nvPr>
            <p:ph type="title"/>
          </p:nvPr>
        </p:nvSpPr>
        <p:spPr>
          <a:xfrm>
            <a:off x="838200" y="365126"/>
            <a:ext cx="10515600" cy="821418"/>
          </a:xfrm>
        </p:spPr>
        <p:txBody>
          <a:bodyPr/>
          <a:lstStyle/>
          <a:p>
            <a:pPr algn="ctr"/>
            <a:r>
              <a:rPr kumimoji="1" lang="ja-JP" altLang="en-US"/>
              <a:t>個人化と社会化の一体的理解</a:t>
            </a:r>
          </a:p>
        </p:txBody>
      </p:sp>
      <p:sp>
        <p:nvSpPr>
          <p:cNvPr id="3" name="コンテンツ プレースホルダー 2">
            <a:extLst>
              <a:ext uri="{FF2B5EF4-FFF2-40B4-BE49-F238E27FC236}">
                <a16:creationId xmlns:a16="http://schemas.microsoft.com/office/drawing/2014/main" id="{D37C3410-3325-7131-A60E-E8910A6281AA}"/>
              </a:ext>
            </a:extLst>
          </p:cNvPr>
          <p:cNvSpPr>
            <a:spLocks noGrp="1"/>
          </p:cNvSpPr>
          <p:nvPr>
            <p:ph idx="1"/>
          </p:nvPr>
        </p:nvSpPr>
        <p:spPr>
          <a:xfrm>
            <a:off x="838200" y="1186544"/>
            <a:ext cx="10515600" cy="4990419"/>
          </a:xfrm>
        </p:spPr>
        <p:txBody>
          <a:bodyPr>
            <a:normAutofit fontScale="92500" lnSpcReduction="10000"/>
          </a:bodyPr>
          <a:lstStyle/>
          <a:p>
            <a:r>
              <a:rPr kumimoji="1" lang="ja-JP" altLang="en-US"/>
              <a:t>　ここで「即自」とは、自分自身で感じたまま対処する状態である。個人は、ここから出発し、「対自」において、自分自身を見つめて、問題をどう解決するかを考えるようになり、やがて、「対他」において、他者との関わりを考えるようになり、対社会に発展する。そのことが、社会における自己の適正な位置づけにつながり、社会形成者として必要な能力を獲得することになる。</a:t>
            </a:r>
          </a:p>
          <a:p>
            <a:r>
              <a:rPr kumimoji="1" lang="ja-JP" altLang="en-US"/>
              <a:t>　このスパイラル自体は連続的なプロセスであるが、本図を右の個人化支援の視点のみから見た場合は、ついたての裏は見えず、個人化プロセスに戻ってきたときだけ、その成長を「自己の充実」</a:t>
            </a:r>
            <a:r>
              <a:rPr kumimoji="1" lang="en-US" altLang="ja-JP"/>
              <a:t>(</a:t>
            </a:r>
            <a:r>
              <a:rPr kumimoji="1" lang="ja-JP" altLang="en-US"/>
              <a:t>人格の完成</a:t>
            </a:r>
            <a:r>
              <a:rPr kumimoji="1" lang="en-US" altLang="ja-JP"/>
              <a:t>)</a:t>
            </a:r>
            <a:r>
              <a:rPr kumimoji="1" lang="ja-JP" altLang="en-US"/>
              <a:t>の側面から見ることができる。左の社会化支援の視点のみから見た場合は、逆に、個人の自己への関心と自己受容のレベルアップの様子を見ることはできず、共存から共有への社会形成者としてのレベルアップの側面から見ることができる。これらのいわば「断続的観察」が、図に示したようなスパイラルとしての理解により、「連続的観察」による「見える化」ができるようになると考えたい。</a:t>
            </a:r>
          </a:p>
          <a:p>
            <a:endParaRPr kumimoji="1" lang="ja-JP" altLang="en-US"/>
          </a:p>
        </p:txBody>
      </p:sp>
    </p:spTree>
    <p:extLst>
      <p:ext uri="{BB962C8B-B14F-4D97-AF65-F5344CB8AC3E}">
        <p14:creationId xmlns:p14="http://schemas.microsoft.com/office/powerpoint/2010/main" val="660063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3CD1-19A9-51F0-CA88-AE47CA4E6607}"/>
              </a:ext>
            </a:extLst>
          </p:cNvPr>
          <p:cNvSpPr>
            <a:spLocks noGrp="1"/>
          </p:cNvSpPr>
          <p:nvPr>
            <p:ph type="title"/>
          </p:nvPr>
        </p:nvSpPr>
        <p:spPr>
          <a:xfrm>
            <a:off x="838200" y="365125"/>
            <a:ext cx="10515600" cy="843189"/>
          </a:xfrm>
        </p:spPr>
        <p:txBody>
          <a:bodyPr>
            <a:noAutofit/>
          </a:bodyPr>
          <a:lstStyle/>
          <a:p>
            <a:r>
              <a:rPr lang="ja-JP" altLang="ja-JP" sz="2000" kern="100">
                <a:latin typeface="ＭＳ ゴシック" panose="020B0609070205080204" pitchFamily="49" charset="-128"/>
                <a:ea typeface="ＭＳ ゴシック" panose="020B0609070205080204" pitchFamily="49" charset="-128"/>
                <a:cs typeface="Times New Roman" panose="02020603050405020304" pitchFamily="18" charset="0"/>
              </a:rPr>
              <a:t>「個人化」と「社会化」の一体的理解を適用すれば、今日の青少年政策が求めるモデルも「見える化」ができるのではないか。これを仮説的に４象限の図にしたのが下図である。</a:t>
            </a:r>
            <a:br>
              <a:rPr lang="en-US" altLang="ja-JP" sz="2000" kern="100">
                <a:latin typeface="ＭＳ ゴシック" panose="020B0609070205080204" pitchFamily="49" charset="-128"/>
                <a:ea typeface="ＭＳ ゴシック" panose="020B0609070205080204" pitchFamily="49" charset="-128"/>
                <a:cs typeface="Times New Roman" panose="02020603050405020304" pitchFamily="18" charset="0"/>
              </a:rPr>
            </a:br>
            <a:endParaRPr kumimoji="1" lang="ja-JP" altLang="en-US" sz="2000">
              <a:latin typeface="ＭＳ ゴシック" panose="020B0609070205080204" pitchFamily="49" charset="-128"/>
              <a:ea typeface="ＭＳ ゴシック" panose="020B0609070205080204" pitchFamily="49" charset="-128"/>
            </a:endParaRPr>
          </a:p>
        </p:txBody>
      </p:sp>
      <p:pic>
        <p:nvPicPr>
          <p:cNvPr id="6" name="図 5">
            <a:extLst>
              <a:ext uri="{FF2B5EF4-FFF2-40B4-BE49-F238E27FC236}">
                <a16:creationId xmlns:a16="http://schemas.microsoft.com/office/drawing/2014/main" id="{B869CB59-E4E9-DC37-F846-5330C7E93D0A}"/>
              </a:ext>
            </a:extLst>
          </p:cNvPr>
          <p:cNvPicPr>
            <a:picLocks noChangeAspect="1"/>
          </p:cNvPicPr>
          <p:nvPr/>
        </p:nvPicPr>
        <p:blipFill>
          <a:blip r:embed="rId2"/>
          <a:stretch>
            <a:fillRect/>
          </a:stretch>
        </p:blipFill>
        <p:spPr>
          <a:xfrm>
            <a:off x="2177143" y="941579"/>
            <a:ext cx="6966857" cy="5916421"/>
          </a:xfrm>
          <a:prstGeom prst="rect">
            <a:avLst/>
          </a:prstGeom>
        </p:spPr>
      </p:pic>
    </p:spTree>
    <p:extLst>
      <p:ext uri="{BB962C8B-B14F-4D97-AF65-F5344CB8AC3E}">
        <p14:creationId xmlns:p14="http://schemas.microsoft.com/office/powerpoint/2010/main" val="1618610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2DBD86-9A79-3148-A981-F0B84E52E470}"/>
              </a:ext>
            </a:extLst>
          </p:cNvPr>
          <p:cNvSpPr>
            <a:spLocks noGrp="1"/>
          </p:cNvSpPr>
          <p:nvPr>
            <p:ph type="title"/>
          </p:nvPr>
        </p:nvSpPr>
        <p:spPr>
          <a:xfrm>
            <a:off x="925286" y="0"/>
            <a:ext cx="10515600" cy="816429"/>
          </a:xfrm>
        </p:spPr>
        <p:txBody>
          <a:bodyPr/>
          <a:lstStyle/>
          <a:p>
            <a:pPr algn="ctr"/>
            <a:r>
              <a:rPr kumimoji="1" lang="ja-JP" altLang="en-US"/>
              <a:t>第三の支援をめざして</a:t>
            </a:r>
          </a:p>
        </p:txBody>
      </p:sp>
      <p:sp>
        <p:nvSpPr>
          <p:cNvPr id="3" name="コンテンツ プレースホルダー 2">
            <a:extLst>
              <a:ext uri="{FF2B5EF4-FFF2-40B4-BE49-F238E27FC236}">
                <a16:creationId xmlns:a16="http://schemas.microsoft.com/office/drawing/2014/main" id="{1E31F205-D4CE-45FD-9BBE-411EC0E8340F}"/>
              </a:ext>
            </a:extLst>
          </p:cNvPr>
          <p:cNvSpPr>
            <a:spLocks noGrp="1"/>
          </p:cNvSpPr>
          <p:nvPr>
            <p:ph idx="1"/>
          </p:nvPr>
        </p:nvSpPr>
        <p:spPr>
          <a:xfrm>
            <a:off x="598714" y="639081"/>
            <a:ext cx="10842172" cy="5968547"/>
          </a:xfrm>
        </p:spPr>
        <p:txBody>
          <a:bodyPr>
            <a:normAutofit fontScale="85000" lnSpcReduction="10000"/>
          </a:bodyPr>
          <a:lstStyle/>
          <a:p>
            <a:endParaRPr kumimoji="1" lang="en-US" altLang="ja-JP"/>
          </a:p>
          <a:p>
            <a:r>
              <a:rPr kumimoji="1" lang="ja-JP" altLang="en-US"/>
              <a:t>日本精神衛生学会第</a:t>
            </a:r>
            <a:r>
              <a:rPr kumimoji="1" lang="en-US" altLang="ja-JP"/>
              <a:t>36</a:t>
            </a:r>
            <a:r>
              <a:rPr kumimoji="1" lang="ja-JP" altLang="en-US"/>
              <a:t>回大会「若者の居場所に求められる第</a:t>
            </a:r>
            <a:r>
              <a:rPr kumimoji="1" lang="en-US" altLang="ja-JP"/>
              <a:t>3</a:t>
            </a:r>
            <a:r>
              <a:rPr kumimoji="1" lang="ja-JP" altLang="en-US"/>
              <a:t>の支援</a:t>
            </a:r>
            <a:r>
              <a:rPr kumimoji="1" lang="en-US" altLang="ja-JP"/>
              <a:t>―</a:t>
            </a:r>
            <a:r>
              <a:rPr kumimoji="1" lang="ja-JP" altLang="en-US"/>
              <a:t>青少年文献分析の結果から見えてきたこと」西村美東士、</a:t>
            </a:r>
            <a:r>
              <a:rPr kumimoji="1" lang="en-US" altLang="ja-JP"/>
              <a:t>2020</a:t>
            </a:r>
            <a:r>
              <a:rPr kumimoji="1" lang="ja-JP" altLang="en-US"/>
              <a:t>年</a:t>
            </a:r>
            <a:r>
              <a:rPr kumimoji="1" lang="en-US" altLang="ja-JP"/>
              <a:t>11</a:t>
            </a:r>
            <a:r>
              <a:rPr kumimoji="1" lang="ja-JP" altLang="en-US"/>
              <a:t>月</a:t>
            </a:r>
            <a:endParaRPr kumimoji="1" lang="en-US" altLang="ja-JP"/>
          </a:p>
          <a:p>
            <a:r>
              <a:rPr kumimoji="1" lang="ja-JP" altLang="en-US"/>
              <a:t>ここで、私は、第１の社会化支援（社会の一員としての充実）、第２の個人化支援（個人としての充実）に加えて、「第３の支援」を提唱した。それは、「未来の充実」に向けた発達ではなく、次のようにして、「いまの充実」をめざすものである。そのことによって、原点リセットとしての癒しを提供し、シフトチェンジの契機となると推察した。</a:t>
            </a:r>
          </a:p>
          <a:p>
            <a:r>
              <a:rPr kumimoji="1" lang="ja-JP" altLang="en-US"/>
              <a:t>肩を押してくれる。見守ってくれる。話を聞いてくれる。多様な機会を提供してくれる。自由にやらせてもらいたいという若者の気分にマッチしている。自由の浪費から意味ある時間へと転換させてくれる。動けないときに押してくれる。行き過ぎを是正してくれる。許してくれる。「ちょっと違う」と言ってくれる。方法、広がりが限定されず「何でもあり」である。ウォッチして、プラスがマイナスかを判断する。個人の変化に対応する。ラベリングしない。癒しによる「原点リセット」機会を提供してくれる。プッシュもせず、プルもしない待ちの教育である。</a:t>
            </a:r>
          </a:p>
          <a:p>
            <a:r>
              <a:rPr kumimoji="1" lang="ja-JP" altLang="en-US"/>
              <a:t>このような「第３の支援を含めた３本立ての支援」こそ生涯の発達を支援する教育と考えたい。</a:t>
            </a:r>
          </a:p>
        </p:txBody>
      </p:sp>
    </p:spTree>
    <p:extLst>
      <p:ext uri="{BB962C8B-B14F-4D97-AF65-F5344CB8AC3E}">
        <p14:creationId xmlns:p14="http://schemas.microsoft.com/office/powerpoint/2010/main" val="883372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11F223-033F-7A2E-D845-E50E616336AB}"/>
              </a:ext>
            </a:extLst>
          </p:cNvPr>
          <p:cNvSpPr>
            <a:spLocks noGrp="1"/>
          </p:cNvSpPr>
          <p:nvPr>
            <p:ph type="title"/>
          </p:nvPr>
        </p:nvSpPr>
        <p:spPr>
          <a:xfrm>
            <a:off x="838199" y="161574"/>
            <a:ext cx="10515600" cy="1325563"/>
          </a:xfrm>
        </p:spPr>
        <p:txBody>
          <a:bodyPr>
            <a:normAutofit fontScale="90000"/>
          </a:bodyPr>
          <a:lstStyle/>
          <a:p>
            <a:r>
              <a:rPr kumimoji="1" lang="ja-JP" altLang="en-US" sz="3600">
                <a:latin typeface="ＭＳ ゴシック" panose="020B0609070205080204" pitchFamily="49" charset="-128"/>
                <a:ea typeface="ＭＳ ゴシック" panose="020B0609070205080204" pitchFamily="49" charset="-128"/>
              </a:rPr>
              <a:t>第三の支援</a:t>
            </a:r>
            <a:br>
              <a:rPr kumimoji="1" lang="en-US" altLang="ja-JP" sz="3600">
                <a:latin typeface="ＭＳ ゴシック" panose="020B0609070205080204" pitchFamily="49" charset="-128"/>
                <a:ea typeface="ＭＳ ゴシック" panose="020B0609070205080204" pitchFamily="49" charset="-128"/>
              </a:rPr>
            </a:br>
            <a:r>
              <a:rPr kumimoji="1" lang="ja-JP" altLang="en-US" sz="3600">
                <a:latin typeface="ＭＳ ゴシック" panose="020B0609070205080204" pitchFamily="49" charset="-128"/>
                <a:ea typeface="ＭＳ ゴシック" panose="020B0609070205080204" pitchFamily="49" charset="-128"/>
              </a:rPr>
              <a:t>　原点回帰と参画を促す支援としてのケアのあり方</a:t>
            </a:r>
          </a:p>
        </p:txBody>
      </p:sp>
      <p:pic>
        <p:nvPicPr>
          <p:cNvPr id="7" name="コンテンツ プレースホルダー 6">
            <a:extLst>
              <a:ext uri="{FF2B5EF4-FFF2-40B4-BE49-F238E27FC236}">
                <a16:creationId xmlns:a16="http://schemas.microsoft.com/office/drawing/2014/main" id="{044B2563-0628-F2B8-090D-8F9C61D89B66}"/>
              </a:ext>
            </a:extLst>
          </p:cNvPr>
          <p:cNvPicPr>
            <a:picLocks noGrp="1" noChangeAspect="1"/>
          </p:cNvPicPr>
          <p:nvPr>
            <p:ph idx="1"/>
          </p:nvPr>
        </p:nvPicPr>
        <p:blipFill>
          <a:blip r:embed="rId2"/>
          <a:stretch>
            <a:fillRect/>
          </a:stretch>
        </p:blipFill>
        <p:spPr>
          <a:xfrm>
            <a:off x="1164770" y="1342404"/>
            <a:ext cx="9862457" cy="5515596"/>
          </a:xfrm>
        </p:spPr>
      </p:pic>
    </p:spTree>
    <p:extLst>
      <p:ext uri="{BB962C8B-B14F-4D97-AF65-F5344CB8AC3E}">
        <p14:creationId xmlns:p14="http://schemas.microsoft.com/office/powerpoint/2010/main" val="36113237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1596</TotalTime>
  <Words>677</Words>
  <Application>Microsoft Office PowerPoint</Application>
  <PresentationFormat>ワイド画面</PresentationFormat>
  <Paragraphs>16</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ゴシック</vt:lpstr>
      <vt:lpstr>游ゴシック</vt:lpstr>
      <vt:lpstr>游ゴシック Light</vt:lpstr>
      <vt:lpstr>Arial</vt:lpstr>
      <vt:lpstr>Office テーマ</vt:lpstr>
      <vt:lpstr>子育て・心理・恋愛・コミュニティケア －「子育てとケアの原理」を求めて－  青少年の成長タイプの「見える化」と支援 </vt:lpstr>
      <vt:lpstr>図　個人化・社会化のスパイラル</vt:lpstr>
      <vt:lpstr>個人化と社会化の一体的理解</vt:lpstr>
      <vt:lpstr>「個人化」と「社会化」の一体的理解を適用すれば、今日の青少年政策が求めるモデルも「見える化」ができるのではないか。これを仮説的に４象限の図にしたのが下図である。 </vt:lpstr>
      <vt:lpstr>第三の支援をめざして</vt:lpstr>
      <vt:lpstr>第三の支援 　原点回帰と参画を促す支援としてのケアのあり方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子育て・心理・恋愛・コミュニティケア －「子育てとケアの原理」を求めて－  青少年の成長タイプの「見える化」と支援</dc:title>
  <dc:creator>西村 美東士</dc:creator>
  <cp:lastModifiedBy>西村 美東士</cp:lastModifiedBy>
  <cp:revision>3</cp:revision>
  <dcterms:created xsi:type="dcterms:W3CDTF">2022-10-09T01:27:25Z</dcterms:created>
  <dcterms:modified xsi:type="dcterms:W3CDTF">2023-06-11T00:10:48Z</dcterms:modified>
</cp:coreProperties>
</file>