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D928EA-A9B5-4457-8A71-048D4FDE5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030C8C43-16EE-4588-81EB-5F8A1CD81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30D58F-CD4E-4B73-8DD3-7F4D36A2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5FC86F-13FA-4672-A553-8C628D0E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974F78-1A3C-4B1D-A232-A74D7B21B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71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7C0872-4AA4-49C8-8F0C-F17E42465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67CD93-0570-43CF-A9D2-62AC981F5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EB5FE6-7796-4013-B399-EB45F2C8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3F2668-4759-4DA2-AE98-35AB9464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0905F9-DCE2-4AB7-B39A-2314D804B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25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0577B80-F738-4E96-8040-518E9AB1D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1ED592-E914-43D9-B9AE-7E7CA580A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EEB927-41A9-494D-8A61-45F7117A8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791DD5-93F6-454F-825A-D171C25F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F57E75-61D8-43B7-BAAD-4236F403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24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5ECC90-D590-4083-A391-4A6AD6A34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C56DCF-2708-425B-8B16-C165F1659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9AACA1-B3AB-4BC0-9670-8D8644F9F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B8FE3-23A1-467B-BEAD-B4A547807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848EA0-B414-4B0F-A65C-B652D22C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43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51401D-4678-4433-A8A4-412E1922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C075B9-4C37-4AFB-812A-D246E122D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CDE2A8-E05B-44C3-B25E-014A3B85A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E7A0-FC9B-478A-96E9-2767DCB1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970D7B-F086-486F-B514-B3CBBEAC9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78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DAE026-DDD5-4C63-B886-7323755C1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47490B-02D1-418F-A8EF-76B741A013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5765B2-F806-4A7D-A365-96BC96205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4DDE0A-75F7-4AD1-9F25-53FC43F52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4DBEEC-D30F-4C0C-85C1-6C4D8692C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A2E2C5-4785-4B0E-8965-F6B5E01B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69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5B6DFB-9609-4445-9806-4C3896A5D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F3CAD8-48AA-47C6-9AF2-964BBD4D4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5057A1-F280-4150-8736-3D947BC97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D91D625-6F45-4369-8ED9-33C52C202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F567E4F-B9C6-40F0-9F03-D4D7D73148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7365854-2588-410B-83E9-A9A379090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05564CE-9136-42BE-89E6-F2C22F270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E23A933-4613-4C17-B523-D2933FCB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688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D3E3D-6044-4267-BD02-509032C9D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2CF9B85-5A64-43AC-8025-B09239BC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C34D27-9E6D-4E22-A4E2-5059F7853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5C03D5-5DE3-441D-9F7B-8103F7C1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9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4140820-3CD8-4C66-B472-9BE852DD3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04DEF3E-132C-45A6-8E4D-B3CC2F84F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802C77-1590-4009-A5F7-B021744DE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61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DF1ADB-5B80-4DC0-815C-E49B13822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2E121A-9085-46A1-94FE-75C3AEA10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00F049-8615-450B-8BD1-A0120F7DB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E33753-C57D-40D0-99E7-F34B7D597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E481CF-15D1-4431-B0B1-03204EC0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98D937-4BBB-45F8-98CB-F729E028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728F16-487B-414C-999F-C50EE6E3E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1524BA0-BE5C-4B5C-9617-E7952923FC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683460-0959-4412-8F5A-F642BD40C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7FEA2E-1963-4C1A-AF0C-AC3BFC24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1FEC9F-5B68-4698-9B66-0729E067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DA86FD-B719-426E-85E6-8916556C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94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E5AC88-A9E0-4FD2-BC72-EADA1556C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D2DCDC-F78C-4F98-AD28-C68D88F3A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410542-B327-4F84-B66E-9D74805EC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2DBA2-A618-4866-8CC2-EF6261535BC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F44A80-886A-4AAF-A0BA-C65463895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1164D7-13AA-4B5D-9147-1912B07754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FADDD-623E-44E7-95B7-F364B4B97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51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ito3.jp/seika/2750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5EBEAF-ACC0-42EA-A63F-CB6779A5D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790" y="1122363"/>
            <a:ext cx="9984419" cy="23876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佐野市生涯学習推進の課題整理</a:t>
            </a:r>
            <a:br>
              <a:rPr kumimoji="1" lang="en-US" altLang="ja-JP" dirty="0"/>
            </a:br>
            <a:r>
              <a:rPr kumimoji="1" lang="ja-JP" altLang="en-US" dirty="0"/>
              <a:t>佐野市生涯学習課</a:t>
            </a:r>
            <a:r>
              <a:rPr lang="ja-JP" altLang="en-US" dirty="0"/>
              <a:t>ワーク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405EF0A5-0B96-4088-A654-55DD42C94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2017</a:t>
            </a:r>
            <a:r>
              <a:rPr kumimoji="1" lang="ja-JP" altLang="en-US" dirty="0"/>
              <a:t>年</a:t>
            </a:r>
            <a:r>
              <a:rPr kumimoji="1" lang="en-US" altLang="ja-JP" dirty="0"/>
              <a:t>6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13</a:t>
            </a:r>
            <a:r>
              <a:rPr kumimoji="1" lang="ja-JP" altLang="en-US" dirty="0"/>
              <a:t>日　</a:t>
            </a:r>
            <a:r>
              <a:rPr kumimoji="1" lang="en-US" altLang="ja-JP" dirty="0"/>
              <a:t>14:00~17:00</a:t>
            </a:r>
          </a:p>
          <a:p>
            <a:r>
              <a:rPr lang="ja-JP" altLang="en-US" dirty="0"/>
              <a:t>聖徳大学　西村美東士</a:t>
            </a:r>
            <a:endParaRPr lang="en-US" altLang="ja-JP" dirty="0"/>
          </a:p>
          <a:p>
            <a:r>
              <a:rPr kumimoji="1" lang="ja-JP" altLang="en-US" dirty="0"/>
              <a:t>（佐野市生涯学習推進アドバイザー）</a:t>
            </a:r>
          </a:p>
        </p:txBody>
      </p:sp>
    </p:spTree>
    <p:extLst>
      <p:ext uri="{BB962C8B-B14F-4D97-AF65-F5344CB8AC3E}">
        <p14:creationId xmlns:p14="http://schemas.microsoft.com/office/powerpoint/2010/main" val="80156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536BA5-2380-4EE8-9EC6-6EAAC1CC5DE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フォローアップの方法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9F4B0D-00BE-40D5-83C9-3EA0E4181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ja-JP" dirty="0"/>
          </a:p>
          <a:p>
            <a:r>
              <a:rPr lang="ja-JP" altLang="en-US" dirty="0"/>
              <a:t>マニュアルに記載された点検項目（次ページ）によって適切な文章に直す。</a:t>
            </a:r>
            <a:endParaRPr lang="en-US" altLang="ja-JP" dirty="0"/>
          </a:p>
          <a:p>
            <a:r>
              <a:rPr lang="ja-JP" altLang="en-US" dirty="0"/>
              <a:t>とりわけ、課題項目ごとに「これで達成度を</a:t>
            </a:r>
            <a:r>
              <a:rPr lang="en-US" altLang="ja-JP" dirty="0"/>
              <a:t>5 </a:t>
            </a:r>
            <a:r>
              <a:rPr lang="ja-JP" altLang="en-US" dirty="0"/>
              <a:t>段階評価できるか」「評価者の解釈を同じにできるか」で修正する。</a:t>
            </a:r>
          </a:p>
          <a:p>
            <a:r>
              <a:rPr lang="ja-JP" altLang="en-US" dirty="0"/>
              <a:t>その後、庁内、協議会内で本成果を共有する。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0479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12931AC-3B4C-4336-9FDA-DD02E20E109D}"/>
              </a:ext>
            </a:extLst>
          </p:cNvPr>
          <p:cNvSpPr/>
          <p:nvPr/>
        </p:nvSpPr>
        <p:spPr>
          <a:xfrm>
            <a:off x="0" y="1145308"/>
            <a:ext cx="12099636" cy="5632311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全般の点検 </a:t>
            </a:r>
            <a:endParaRPr lang="ja-JP" alt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他と同じ内容のものがある →削除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 </a:t>
            </a:r>
            <a:r>
              <a:rPr lang="ja-JP" altLang="en-US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免許や資格などを書いた→削除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 </a:t>
            </a:r>
            <a:r>
              <a:rPr lang="ja-JP" altLang="en-US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能力とはいえない→削除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 「正しく」、「間違えず」、「適切に」、「確実に」がある →この用語を削除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 </a:t>
            </a:r>
            <a:r>
              <a:rPr lang="ja-JP" altLang="en-US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語尾が「できる」「知っている」「態度がとれる」ではない →修正する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 人によって解釈が違う →修正する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 長文である →短くする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⑧ </a:t>
            </a:r>
            <a:r>
              <a:rPr lang="ja-JP" altLang="en-US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「～できる」が、技能項目ではない →知識か、態度に変える </a:t>
            </a:r>
          </a:p>
          <a:p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明瞭でない </a:t>
            </a:r>
            <a:endParaRPr lang="ja-JP" alt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⑨ 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 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つ以上の内容が入っている→１つにする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⑩ 概念が大きく、抽象過ぎる→具体的にする、例えを入れる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⑪ 適用範囲が大きすぎて曖昧になる→範囲を狭くする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⑫ あいまい→明瞭にする </a:t>
            </a:r>
          </a:p>
          <a:p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評価できない </a:t>
            </a:r>
            <a:endParaRPr lang="ja-JP" alt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⑬ 評価できない→評価できるように変える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⑭ 考え方によって判断が変わってしまう →安定した判断にする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⑮ 考え方によって基準が変わってしまう→基準をブレないように書く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⑯明確に判断できない→明瞭にする →「条件 基準 行動」を入れる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⑰ </a:t>
            </a:r>
            <a:r>
              <a:rPr lang="ja-JP" altLang="en-US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常に「</a:t>
            </a:r>
            <a:r>
              <a:rPr lang="en-US" altLang="ja-JP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」の判断になってしまう →言葉を点検して分散するようにする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⑱ </a:t>
            </a:r>
            <a:r>
              <a:rPr lang="ja-JP" altLang="en-US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」か「</a:t>
            </a:r>
            <a:r>
              <a:rPr lang="en-US" altLang="ja-JP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strike="dblStrik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」の判断になってしまう →中間の判断が入るようにする </a:t>
            </a: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⑲ ケースによって判断が変わってしまう→一定の判断が出るようにする </a:t>
            </a:r>
          </a:p>
          <a:p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足りない </a:t>
            </a:r>
            <a:endParaRPr lang="ja-JP" alt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⑳ 不足している→付け加える 	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CFC11E-5804-4793-87AC-AC1902917FA8}"/>
              </a:ext>
            </a:extLst>
          </p:cNvPr>
          <p:cNvSpPr txBox="1"/>
          <p:nvPr/>
        </p:nvSpPr>
        <p:spPr>
          <a:xfrm>
            <a:off x="175491" y="203200"/>
            <a:ext cx="7342909" cy="58477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カードの点検項目　（森和夫、</a:t>
            </a:r>
            <a:r>
              <a:rPr kumimoji="1" lang="en-US" altLang="ja-JP" sz="3200" dirty="0"/>
              <a:t>2017</a:t>
            </a:r>
            <a:r>
              <a:rPr kumimoji="1" lang="ja-JP" altLang="en-US" sz="32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10156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631917-B0E7-4E15-85AA-04F9E19083E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ワークで明らかにしたいこと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6599F1-FA12-42D5-BE35-32C599CB8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348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dirty="0"/>
              <a:t>生涯学習による個人の充実を</a:t>
            </a:r>
            <a:r>
              <a:rPr lang="ja-JP" altLang="en-US" dirty="0"/>
              <a:t>どこに、どのようにつなげようとするのか。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/>
              <a:t>お飾り参画、やらされ参画から脱皮した先には何があるか。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/>
              <a:t>個人の生涯学習と、そのつながり、広がり、深まりを支援するための全庁体制をつくるためには、どうしたらよいか。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/>
              <a:t>目指すべき地域共同体の一員としての意識は何なのか。そのために必要な個人の充実の内容は何か。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以上の課題についてクドバスチャートを作成することによって、構造的に把握する。</a:t>
            </a:r>
            <a:endParaRPr lang="en-US" altLang="ja-JP" dirty="0"/>
          </a:p>
          <a:p>
            <a:r>
              <a:rPr lang="ja-JP" altLang="en-US" dirty="0"/>
              <a:t>ワークで得た個人の気づきを、課内で共有する。</a:t>
            </a:r>
            <a:endParaRPr lang="en-US" altLang="ja-JP" dirty="0"/>
          </a:p>
          <a:p>
            <a:r>
              <a:rPr lang="ja-JP" altLang="en-US" dirty="0"/>
              <a:t>協議会に対して、事務局のビジョンを責任をもって示す。</a:t>
            </a:r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076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2E164F-8799-4A97-8D53-50C9DE4C0F5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参画ツールとしてのクドバス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D25CC6-F7ED-42D5-B301-9985CD5C2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dirty="0"/>
              <a:t>　「生涯学習都市宣言」起草文原案作成に伴う委員会活動の検討では、</a:t>
            </a:r>
            <a:r>
              <a:rPr lang="en-US" altLang="ja-JP" dirty="0"/>
              <a:t>ID</a:t>
            </a:r>
            <a:r>
              <a:rPr lang="ja-JP" altLang="en-US" dirty="0"/>
              <a:t>成果及び各委員の発言が起草に反映される過程を分析した。とりわけ、</a:t>
            </a:r>
            <a:r>
              <a:rPr lang="en-US" altLang="ja-JP" dirty="0"/>
              <a:t>WS</a:t>
            </a:r>
            <a:r>
              <a:rPr lang="ja-JP" altLang="en-US" dirty="0"/>
              <a:t>に適用した職業能力開発手法「クドバス」（</a:t>
            </a:r>
            <a:r>
              <a:rPr lang="en-US" altLang="ja-JP" dirty="0" err="1"/>
              <a:t>CUDBAS:CUrriculum</a:t>
            </a:r>
            <a:r>
              <a:rPr lang="en-US" altLang="ja-JP" dirty="0"/>
              <a:t> Development Method Based on Ability Structure,</a:t>
            </a:r>
            <a:r>
              <a:rPr lang="ja-JP" altLang="en-US" dirty="0"/>
              <a:t>森和夫</a:t>
            </a:r>
            <a:r>
              <a:rPr lang="en-US" altLang="ja-JP" dirty="0"/>
              <a:t>,1990</a:t>
            </a:r>
            <a:r>
              <a:rPr lang="ja-JP" altLang="en-US" dirty="0"/>
              <a:t>年）の効果を検証しようとした。時期は</a:t>
            </a:r>
            <a:r>
              <a:rPr lang="en-US" altLang="ja-JP" dirty="0"/>
              <a:t>2007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月～</a:t>
            </a:r>
            <a:r>
              <a:rPr lang="en-US" altLang="ja-JP" dirty="0"/>
              <a:t>7</a:t>
            </a:r>
            <a:r>
              <a:rPr lang="ja-JP" altLang="en-US" dirty="0"/>
              <a:t>月、</a:t>
            </a:r>
            <a:r>
              <a:rPr lang="en-US" altLang="ja-JP" dirty="0"/>
              <a:t>3</a:t>
            </a:r>
            <a:r>
              <a:rPr lang="ja-JP" altLang="en-US" dirty="0"/>
              <a:t>回の開催中に</a:t>
            </a:r>
            <a:r>
              <a:rPr lang="en-US" altLang="ja-JP" dirty="0"/>
              <a:t>WS</a:t>
            </a:r>
            <a:r>
              <a:rPr lang="ja-JP" altLang="en-US" dirty="0"/>
              <a:t>を</a:t>
            </a:r>
            <a:r>
              <a:rPr lang="en-US" altLang="ja-JP" dirty="0"/>
              <a:t>1</a:t>
            </a:r>
            <a:r>
              <a:rPr lang="ja-JP" altLang="en-US" dirty="0"/>
              <a:t>回実施したものである。</a:t>
            </a:r>
          </a:p>
          <a:p>
            <a:pPr marL="0" indent="0">
              <a:buNone/>
            </a:pPr>
            <a:r>
              <a:rPr lang="ja-JP" altLang="en-US" dirty="0"/>
              <a:t>　クドバスでは、</a:t>
            </a:r>
            <a:r>
              <a:rPr lang="en-US" altLang="ja-JP" dirty="0"/>
              <a:t>5</a:t>
            </a:r>
            <a:r>
              <a:rPr lang="ja-JP" altLang="en-US" dirty="0"/>
              <a:t>人前後の</a:t>
            </a:r>
            <a:r>
              <a:rPr lang="en-US" altLang="ja-JP" dirty="0"/>
              <a:t>3</a:t>
            </a:r>
            <a:r>
              <a:rPr lang="ja-JP" altLang="en-US" dirty="0"/>
              <a:t>時間程度のグループワークによって、必要能力をカードに書き出し、これを仕分けして、重要度順にリスト化して、チャートを作成する。汎用性が高いため、本研究においては、「生涯学習都市宣言」のための生涯学習推進ＩＤ作成や「放課後子どもプラン」のための居場所事業メニュー作成等に、このチャート作成の手法を活用した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参考文献「市民参画を実質化する生涯学習推進の方法論（序論）</a:t>
            </a:r>
          </a:p>
          <a:p>
            <a:pPr marL="0" indent="0">
              <a:buNone/>
            </a:pPr>
            <a:r>
              <a:rPr lang="ja-JP" altLang="en-US" dirty="0"/>
              <a:t>－佐野市の生涯学習諸会議でのワークショップスタイルの導入と成果－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hlinkClick r:id="rId2"/>
              </a:rPr>
              <a:t>http://mito3.jp/seika/2750.pdf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149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1B039-E8D5-4ED5-ABF4-70AA7B69A50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打合せ（</a:t>
            </a:r>
            <a:r>
              <a:rPr kumimoji="1" lang="en-US" altLang="ja-JP" dirty="0"/>
              <a:t>15</a:t>
            </a:r>
            <a:r>
              <a:rPr kumimoji="1" lang="ja-JP" altLang="en-US" dirty="0"/>
              <a:t>分）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8A4B8E-D232-469F-BD14-25D77B93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メンバー数の標準は</a:t>
            </a:r>
            <a:r>
              <a:rPr lang="en-US" altLang="ja-JP" dirty="0"/>
              <a:t>5</a:t>
            </a:r>
            <a:r>
              <a:rPr lang="ja-JP" altLang="en-US" dirty="0"/>
              <a:t>人ですが、今回は</a:t>
            </a:r>
            <a:r>
              <a:rPr lang="en-US" altLang="ja-JP" dirty="0"/>
              <a:t>6</a:t>
            </a:r>
            <a:r>
              <a:rPr lang="ja-JP" altLang="en-US" dirty="0"/>
              <a:t>人で行います。</a:t>
            </a:r>
            <a:endParaRPr lang="en-US" altLang="ja-JP" dirty="0"/>
          </a:p>
          <a:p>
            <a:r>
              <a:rPr lang="ja-JP" altLang="en-US" dirty="0"/>
              <a:t>生涯学習課の立場と役割、職場の理念、コンセプト、現在の課題など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652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1B039-E8D5-4ED5-ABF4-70AA7B69A50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課題カード書き（</a:t>
            </a:r>
            <a:r>
              <a:rPr kumimoji="1" lang="en-US" altLang="ja-JP" dirty="0"/>
              <a:t>30</a:t>
            </a:r>
            <a:r>
              <a:rPr kumimoji="1" lang="ja-JP" altLang="en-US" dirty="0"/>
              <a:t>分）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8A4B8E-D232-469F-BD14-25D77B93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推進計画と答申文作成を意識して生涯学習推進の課題を書く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P</a:t>
            </a:r>
            <a:r>
              <a:rPr lang="ja-JP" altLang="en-US" dirty="0"/>
              <a:t>　ではどうか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D</a:t>
            </a:r>
            <a:r>
              <a:rPr lang="ja-JP" altLang="en-US" dirty="0"/>
              <a:t>　ではどうか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</a:t>
            </a:r>
            <a:r>
              <a:rPr lang="ja-JP" altLang="en-US" dirty="0"/>
              <a:t>　ではどうか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A</a:t>
            </a:r>
            <a:r>
              <a:rPr lang="ja-JP" altLang="en-US" dirty="0"/>
              <a:t>　ではどうか</a:t>
            </a:r>
            <a:endParaRPr lang="en-US" altLang="ja-JP" dirty="0"/>
          </a:p>
          <a:p>
            <a:r>
              <a:rPr lang="ja-JP" altLang="en-US" dirty="0"/>
              <a:t>自己内対話の時間です</a:t>
            </a:r>
            <a:endParaRPr lang="en-US" altLang="ja-JP" dirty="0"/>
          </a:p>
          <a:p>
            <a:r>
              <a:rPr lang="ja-JP" altLang="en-US" dirty="0"/>
              <a:t>語尾等は自由</a:t>
            </a:r>
            <a:endParaRPr lang="en-US" altLang="ja-JP" dirty="0"/>
          </a:p>
          <a:p>
            <a:r>
              <a:rPr lang="ja-JP" altLang="en-US" dirty="0"/>
              <a:t>努力</a:t>
            </a:r>
            <a:r>
              <a:rPr kumimoji="1" lang="ja-JP" altLang="en-US" dirty="0"/>
              <a:t>目標はひとり</a:t>
            </a:r>
            <a:r>
              <a:rPr kumimoji="1" lang="en-US" altLang="ja-JP" dirty="0"/>
              <a:t>30</a:t>
            </a:r>
            <a:r>
              <a:rPr kumimoji="1" lang="ja-JP" altLang="en-US" dirty="0"/>
              <a:t>枚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42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1B039-E8D5-4ED5-ABF4-70AA7B69A50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課題カードの分類（</a:t>
            </a:r>
            <a:r>
              <a:rPr kumimoji="1" lang="en-US" altLang="ja-JP" dirty="0"/>
              <a:t>40</a:t>
            </a:r>
            <a:r>
              <a:rPr kumimoji="1" lang="ja-JP" altLang="en-US" dirty="0"/>
              <a:t>分）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8A4B8E-D232-469F-BD14-25D77B93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PDCA</a:t>
            </a:r>
            <a:r>
              <a:rPr lang="ja-JP" altLang="en-US" dirty="0"/>
              <a:t>という分類はしない。あくまでも内容の類似性で分類する。</a:t>
            </a:r>
          </a:p>
          <a:p>
            <a:r>
              <a:rPr lang="ja-JP" altLang="en-US" dirty="0"/>
              <a:t>島は</a:t>
            </a:r>
            <a:r>
              <a:rPr lang="en-US" altLang="ja-JP" dirty="0"/>
              <a:t>15</a:t>
            </a:r>
            <a:r>
              <a:rPr lang="ja-JP" altLang="en-US" dirty="0"/>
              <a:t>個までとし、一つの島の課題カード数は</a:t>
            </a:r>
            <a:r>
              <a:rPr lang="en-US" altLang="ja-JP" dirty="0"/>
              <a:t>4</a:t>
            </a:r>
            <a:r>
              <a:rPr lang="ja-JP" altLang="en-US" dirty="0"/>
              <a:t>～</a:t>
            </a:r>
            <a:r>
              <a:rPr lang="en-US" altLang="ja-JP" dirty="0"/>
              <a:t>20</a:t>
            </a:r>
            <a:r>
              <a:rPr lang="ja-JP" altLang="en-US" dirty="0"/>
              <a:t>とする。</a:t>
            </a:r>
          </a:p>
          <a:p>
            <a:r>
              <a:rPr lang="en-US" altLang="ja-JP" dirty="0"/>
              <a:t>4</a:t>
            </a:r>
            <a:r>
              <a:rPr lang="ja-JP" altLang="en-US" dirty="0"/>
              <a:t>枚以上の課題カードが並んだら見出しカードを置いていく。</a:t>
            </a:r>
          </a:p>
          <a:p>
            <a:r>
              <a:rPr lang="en-US" altLang="ja-JP" dirty="0"/>
              <a:t>4</a:t>
            </a:r>
            <a:r>
              <a:rPr lang="ja-JP" altLang="en-US" dirty="0"/>
              <a:t>枚に満たない場合でも、必要なものは残す。追加して</a:t>
            </a:r>
            <a:r>
              <a:rPr lang="en-US" altLang="ja-JP" dirty="0"/>
              <a:t>4</a:t>
            </a:r>
            <a:r>
              <a:rPr lang="ja-JP" altLang="en-US" dirty="0"/>
              <a:t>枚以上にすればよい。</a:t>
            </a:r>
          </a:p>
          <a:p>
            <a:r>
              <a:rPr lang="ja-JP" altLang="en-US" dirty="0"/>
              <a:t>縦方向に伸び過ぎないように、まとめる方向で分類する。</a:t>
            </a:r>
          </a:p>
          <a:p>
            <a:r>
              <a:rPr lang="ja-JP" altLang="en-US" dirty="0"/>
              <a:t>見出しカードの記入は属する課題カードの内容をもとに上位のイメージを書く。</a:t>
            </a:r>
          </a:p>
        </p:txBody>
      </p:sp>
    </p:spTree>
    <p:extLst>
      <p:ext uri="{BB962C8B-B14F-4D97-AF65-F5344CB8AC3E}">
        <p14:creationId xmlns:p14="http://schemas.microsoft.com/office/powerpoint/2010/main" val="2686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E5984-6A20-472A-8B06-2E7D039B9B2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課題カードの配列（</a:t>
            </a:r>
            <a:r>
              <a:rPr kumimoji="1" lang="en-US" altLang="ja-JP" dirty="0"/>
              <a:t>20</a:t>
            </a:r>
            <a:r>
              <a:rPr kumimoji="1" lang="ja-JP" altLang="en-US" dirty="0"/>
              <a:t>分）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4F0848-656B-4751-9F17-5582382E6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机を分割して</a:t>
            </a:r>
            <a:r>
              <a:rPr lang="en-US" altLang="ja-JP" dirty="0"/>
              <a:t>2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人で分業する</a:t>
            </a:r>
          </a:p>
          <a:p>
            <a:r>
              <a:rPr lang="ja-JP" altLang="en-US" dirty="0"/>
              <a:t>能力カードのうち、最も重要なものは左端に、最も重要でないものは右端に配置する</a:t>
            </a:r>
          </a:p>
        </p:txBody>
      </p:sp>
    </p:spTree>
    <p:extLst>
      <p:ext uri="{BB962C8B-B14F-4D97-AF65-F5344CB8AC3E}">
        <p14:creationId xmlns:p14="http://schemas.microsoft.com/office/powerpoint/2010/main" val="3890135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E5984-6A20-472A-8B06-2E7D039B9B2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見出しカードの配列（</a:t>
            </a:r>
            <a:r>
              <a:rPr kumimoji="1" lang="en-US" altLang="ja-JP" dirty="0"/>
              <a:t>10</a:t>
            </a:r>
            <a:r>
              <a:rPr kumimoji="1" lang="ja-JP" altLang="en-US" dirty="0"/>
              <a:t>分）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4F0848-656B-4751-9F17-5582382E6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重要度の最も高い仕事は最上部へ、低いものは下へと配置する</a:t>
            </a:r>
          </a:p>
          <a:p>
            <a:r>
              <a:rPr lang="ja-JP" altLang="en-US" dirty="0"/>
              <a:t>グループ全員でよく話し合って、順位を決める</a:t>
            </a:r>
          </a:p>
          <a:p>
            <a:r>
              <a:rPr lang="ja-JP" altLang="en-US" dirty="0"/>
              <a:t>打ち合わせメモ（</a:t>
            </a:r>
            <a:r>
              <a:rPr lang="en-US" altLang="ja-JP" dirty="0"/>
              <a:t>A4</a:t>
            </a:r>
            <a:r>
              <a:rPr lang="ja-JP" altLang="en-US" dirty="0"/>
              <a:t>版）を確認し、その内容によって判断する</a:t>
            </a:r>
          </a:p>
          <a:p>
            <a:r>
              <a:rPr lang="ja-JP" altLang="en-US" dirty="0"/>
              <a:t>建前ではなく実質的な推進方策を考えて決める。</a:t>
            </a:r>
          </a:p>
          <a:p>
            <a:r>
              <a:rPr lang="ja-JP" altLang="en-US" dirty="0"/>
              <a:t>「カード枚数が多い」などの理由で上位を決定しない。</a:t>
            </a:r>
          </a:p>
          <a:p>
            <a:r>
              <a:rPr lang="ja-JP" altLang="en-US" dirty="0"/>
              <a:t>課題間の関係性、順序性は考えないで決める。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70690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48E2B1-1233-42DB-AFB4-9A9D5A04FC5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振り返り＝個人の気づきの共有化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55B229-1A4E-43F1-A844-A8169A5DF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776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830</Words>
  <Application>Microsoft Office PowerPoint</Application>
  <PresentationFormat>ワイド画面</PresentationFormat>
  <Paragraphs>84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メイリオ</vt:lpstr>
      <vt:lpstr>游ゴシック</vt:lpstr>
      <vt:lpstr>游ゴシック Light</vt:lpstr>
      <vt:lpstr>Arial</vt:lpstr>
      <vt:lpstr>Wingdings</vt:lpstr>
      <vt:lpstr>Office テーマ</vt:lpstr>
      <vt:lpstr>佐野市生涯学習推進の課題整理 佐野市生涯学習課ワーク </vt:lpstr>
      <vt:lpstr>ワークで明らかにしたいこと</vt:lpstr>
      <vt:lpstr>参画ツールとしてのクドバス</vt:lpstr>
      <vt:lpstr>打合せ（15分）</vt:lpstr>
      <vt:lpstr>課題カード書き（30分）</vt:lpstr>
      <vt:lpstr>課題カードの分類（40分）</vt:lpstr>
      <vt:lpstr>課題カードの配列（20分）</vt:lpstr>
      <vt:lpstr>見出しカードの配列（10分）</vt:lpstr>
      <vt:lpstr>振り返り＝個人の気づきの共有化</vt:lpstr>
      <vt:lpstr>フォローアップの方法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佐野市生涯学習推進の課題整理 佐野市生涯学習課ワーク </dc:title>
  <dc:creator>西村美東士</dc:creator>
  <cp:lastModifiedBy>西村美東士</cp:lastModifiedBy>
  <cp:revision>10</cp:revision>
  <dcterms:created xsi:type="dcterms:W3CDTF">2017-06-12T22:26:01Z</dcterms:created>
  <dcterms:modified xsi:type="dcterms:W3CDTF">2017-06-13T00:30:22Z</dcterms:modified>
</cp:coreProperties>
</file>