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82" r:id="rId2"/>
    <p:sldId id="256" r:id="rId3"/>
    <p:sldId id="257" r:id="rId4"/>
    <p:sldId id="381" r:id="rId5"/>
    <p:sldId id="359" r:id="rId6"/>
    <p:sldId id="272" r:id="rId7"/>
    <p:sldId id="273" r:id="rId8"/>
    <p:sldId id="264" r:id="rId9"/>
    <p:sldId id="383" r:id="rId10"/>
    <p:sldId id="385" r:id="rId11"/>
    <p:sldId id="384" r:id="rId12"/>
  </p:sldIdLst>
  <p:sldSz cx="12192000" cy="6858000"/>
  <p:notesSz cx="9945688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17F7"/>
    <a:srgbClr val="001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3588" y="0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4C222-0AD7-41BE-93C2-7F8FAD774AF8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14650" y="857250"/>
            <a:ext cx="4116388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569" y="3300412"/>
            <a:ext cx="795655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3588" y="6513910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47612-6003-4AF0-BEC3-5E6D85A08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763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6AD93-4D83-43BE-A6C6-81D9A98AA268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0586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315A2B-14EE-4841-8F8C-547C7148B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00C0E52-5B36-408E-ACA6-615AAED525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D54782-3CD8-486C-83F3-F75FD3F63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706-A574-4D84-A6C3-90BC34967D75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ED1160-2FDD-4A0B-BCF0-36E0C378C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CC6F6C-9807-4BFC-9794-E3A652135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9C28-97F5-4C9F-AA0B-7A4D1ED26A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962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62C091-DB6C-4B05-B6F2-C2A72451E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1460278-D984-4B88-8098-D59C0178F6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9192D4-7D57-4A74-A649-D42B6FB10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706-A574-4D84-A6C3-90BC34967D75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EDF1A7-6C5C-4237-9BD2-EDD902ED0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55E02A-C874-4D1F-8C40-4526D4EEA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9C28-97F5-4C9F-AA0B-7A4D1ED26A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515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7B3673B-B428-480A-9ABE-3F7522699E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65DD39E-1E66-426D-84AF-02564BC39F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BB12DE-C283-4E1A-9D43-40423EBC3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706-A574-4D84-A6C3-90BC34967D75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59D902-E6EF-45A4-810C-DB242F647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AEAD3A-4710-4ACA-8EE2-B26C19C44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9C28-97F5-4C9F-AA0B-7A4D1ED26A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36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36A18C-B532-4E25-8BD6-DFB2F5431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024FC1-3766-4685-AA8B-9FB57D8AE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410A3B-9EF6-4102-9E53-E24DED82F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706-A574-4D84-A6C3-90BC34967D75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4A5228-9D5C-49D6-B863-37A8A8BBA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6F5EC2-DFFB-4AAA-BA90-12F223764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9C28-97F5-4C9F-AA0B-7A4D1ED26A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15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8EAB7C-4A36-4367-A725-F65839946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42999B-5F68-4555-B828-4EEF84792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973696-F314-4157-AF31-DCD4E704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706-A574-4D84-A6C3-90BC34967D75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50147D-EFA1-4485-8664-40A75F6D3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BA4BE0-1210-4A9B-8A26-413DA835D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9C28-97F5-4C9F-AA0B-7A4D1ED26A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50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88E4E6-D7DF-4507-BED0-9772FAB58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8FEB8F5-9BE5-47B9-9986-022090DABF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0198E50-2359-4E4D-BC92-AD967B9013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27C21D2-2719-4F94-B8CA-AC7387041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706-A574-4D84-A6C3-90BC34967D75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59A65A4-1CBC-4464-A78E-3937E329A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98BD6E-3DB0-4937-AD28-C1298316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9C28-97F5-4C9F-AA0B-7A4D1ED26A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18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B8E37B-9ECF-4A91-97C3-C8BEA9BF5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D9EE849-DB3E-4ED6-B656-A14F587DA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6972D28-797A-4411-99F6-970D2B8FC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6E067F1-0A36-4D32-9710-C99EC3B201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3F18185-7DEF-4554-8D50-4D329DF4A8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72FF0DD-D43A-4763-8F3A-C04256CE3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706-A574-4D84-A6C3-90BC34967D75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DE587C5-433B-4BF2-A345-6A8C26786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4FDAEDF-E929-456F-B959-B7F5663ED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9C28-97F5-4C9F-AA0B-7A4D1ED26A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86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FE5BF3-07BA-46BD-B184-9A7F5FB43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076A4E7-5263-4ECA-8D84-D551C4972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706-A574-4D84-A6C3-90BC34967D75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2040FE-7BE2-40C3-B582-A04A23381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F869C96-3C38-43EC-8AC4-B83E346ED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9C28-97F5-4C9F-AA0B-7A4D1ED26A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636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7BF8773-3C17-4E8D-BF0A-18587FBCE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706-A574-4D84-A6C3-90BC34967D75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8114D2B-96FF-4207-AE5A-79D958B64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F3FD4F-7443-4422-93A9-75714D298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9C28-97F5-4C9F-AA0B-7A4D1ED26A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185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B69140-855C-4126-A10E-4F2DEC17E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0885C4-4DF0-4228-810B-105490DFD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359F96-3E33-4402-A21D-D6EA8509C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C3C3735-3C3C-483D-8EBC-C3347E1AB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706-A574-4D84-A6C3-90BC34967D75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12AB37-D54D-4D04-B8B6-6D89A3803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270D56-1FBB-4093-B5CD-7AE5D106A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9C28-97F5-4C9F-AA0B-7A4D1ED26A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548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823FF-0172-411D-B4FE-CA2DC2067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61F1646-ED98-4DD4-9ADA-4263BECE84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C9EE97-5F11-45CC-A945-8799214A3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6091931-7F8A-4ED9-B9D3-10A7853E2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706-A574-4D84-A6C3-90BC34967D75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CFF8BB-E865-4E51-911F-D01E4B86B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CD450D2-F283-49B7-AC25-F165FFC3C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9C28-97F5-4C9F-AA0B-7A4D1ED26A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365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540A4BF-7E0D-4E1F-91EF-6B22E9F3C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68EFF5A-E501-413B-A462-740F39D12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4F7F02-AA9B-43E0-8DE2-9EC1FE40A7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BF706-A574-4D84-A6C3-90BC34967D75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B09E15-DA8E-4174-B645-53B8AD1A9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61F43C-918D-46C1-9F73-B5FC900F34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39C28-97F5-4C9F-AA0B-7A4D1ED26A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414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E9A094-017C-4D2F-9E38-2E3D63657A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/>
              <a:t>成増生涯学習センター</a:t>
            </a:r>
            <a:br>
              <a:rPr kumimoji="1" lang="en-US" altLang="ja-JP"/>
            </a:br>
            <a:r>
              <a:rPr kumimoji="1" lang="ja-JP" altLang="en-US"/>
              <a:t>子育て講座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CE795BC-81F1-466B-B116-D97F6D5D6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12251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kumimoji="1" lang="ja-JP" altLang="en-US"/>
              <a:t>２０１８年１０月</a:t>
            </a:r>
            <a:r>
              <a:rPr kumimoji="1" lang="en-US" altLang="ja-JP"/>
              <a:t>~</a:t>
            </a:r>
            <a:r>
              <a:rPr kumimoji="1" lang="ja-JP" altLang="en-US"/>
              <a:t>１１月</a:t>
            </a:r>
            <a:endParaRPr kumimoji="1" lang="en-US" altLang="ja-JP"/>
          </a:p>
          <a:p>
            <a:r>
              <a:rPr kumimoji="1" lang="ja-JP" altLang="en-US"/>
              <a:t>大原生涯学習センター社会教育指導員</a:t>
            </a:r>
            <a:endParaRPr kumimoji="1" lang="en-US" altLang="ja-JP"/>
          </a:p>
          <a:p>
            <a:r>
              <a:rPr lang="ja-JP" altLang="en-US"/>
              <a:t>西村美東士</a:t>
            </a:r>
            <a:endParaRPr lang="en-US" altLang="ja-JP"/>
          </a:p>
          <a:p>
            <a:r>
              <a:rPr lang="ja-JP" altLang="en-US"/>
              <a:t>検索語　西村みとし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3373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975ACB-324C-4C86-8874-6C5A0E095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5706"/>
          </a:xfrm>
        </p:spPr>
        <p:txBody>
          <a:bodyPr>
            <a:noAutofit/>
          </a:bodyPr>
          <a:lstStyle/>
          <a:p>
            <a:r>
              <a:rPr kumimoji="1" lang="ja-JP" altLang="en-US" sz="3600"/>
              <a:t>子育ての虚像（期待）と実像　②夫に対して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7416680-5CF1-4CAB-B503-9766631DFE22}"/>
              </a:ext>
            </a:extLst>
          </p:cNvPr>
          <p:cNvSpPr/>
          <p:nvPr/>
        </p:nvSpPr>
        <p:spPr>
          <a:xfrm>
            <a:off x="438704" y="1443762"/>
            <a:ext cx="5536707" cy="52233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4000">
                <a:solidFill>
                  <a:schemeClr val="tx1"/>
                </a:solidFill>
              </a:rPr>
              <a:t>虚像</a:t>
            </a:r>
            <a:endParaRPr kumimoji="1" lang="en-US" altLang="ja-JP" sz="4000">
              <a:solidFill>
                <a:schemeClr val="tx1"/>
              </a:solidFill>
            </a:endParaRPr>
          </a:p>
          <a:p>
            <a:pPr algn="ctr"/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>
                <a:solidFill>
                  <a:schemeClr val="tx1"/>
                </a:solidFill>
              </a:rPr>
              <a:t>お金について計画的</a:t>
            </a:r>
            <a:endParaRPr kumimoji="1"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>
                <a:solidFill>
                  <a:schemeClr val="tx1"/>
                </a:solidFill>
              </a:rPr>
              <a:t>家族（娘）思い</a:t>
            </a:r>
            <a:endParaRPr kumimoji="1"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>
                <a:solidFill>
                  <a:schemeClr val="tx1"/>
                </a:solidFill>
              </a:rPr>
              <a:t>現実的</a:t>
            </a:r>
            <a:endParaRPr kumimoji="1"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>
                <a:solidFill>
                  <a:schemeClr val="tx1"/>
                </a:solidFill>
              </a:rPr>
              <a:t>子ども優先</a:t>
            </a:r>
            <a:endParaRPr kumimoji="1"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>
                <a:solidFill>
                  <a:schemeClr val="tx1"/>
                </a:solidFill>
              </a:rPr>
              <a:t>おおらか</a:t>
            </a:r>
            <a:endParaRPr kumimoji="1"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>
                <a:solidFill>
                  <a:schemeClr val="tx1"/>
                </a:solidFill>
              </a:rPr>
              <a:t>仕事から早く帰ってくる</a:t>
            </a:r>
            <a:endParaRPr kumimoji="1"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>
                <a:solidFill>
                  <a:schemeClr val="tx1"/>
                </a:solidFill>
              </a:rPr>
              <a:t>進んで家事を分担してくれる</a:t>
            </a:r>
            <a:endParaRPr kumimoji="1" lang="en-US" altLang="ja-JP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23B28AE-757A-4503-B9E3-6147064F0DAA}"/>
              </a:ext>
            </a:extLst>
          </p:cNvPr>
          <p:cNvSpPr/>
          <p:nvPr/>
        </p:nvSpPr>
        <p:spPr>
          <a:xfrm>
            <a:off x="6096000" y="1443760"/>
            <a:ext cx="5536707" cy="52233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4000">
                <a:solidFill>
                  <a:schemeClr val="tx1"/>
                </a:solidFill>
              </a:rPr>
              <a:t>実像</a:t>
            </a:r>
            <a:endParaRPr kumimoji="1" lang="en-US" altLang="ja-JP" sz="4000">
              <a:solidFill>
                <a:schemeClr val="tx1"/>
              </a:solidFill>
            </a:endParaRPr>
          </a:p>
          <a:p>
            <a:pPr algn="ctr"/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ja-JP" altLang="en-US">
                <a:solidFill>
                  <a:schemeClr val="tx1"/>
                </a:solidFill>
              </a:rPr>
              <a:t>何も変わらない（急には）</a:t>
            </a:r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ja-JP" altLang="en-US">
                <a:solidFill>
                  <a:schemeClr val="tx1"/>
                </a:solidFill>
              </a:rPr>
              <a:t>母思い</a:t>
            </a:r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ja-JP" altLang="en-US">
                <a:solidFill>
                  <a:schemeClr val="tx1"/>
                </a:solidFill>
              </a:rPr>
              <a:t>のんき</a:t>
            </a:r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ja-JP" altLang="en-US">
                <a:solidFill>
                  <a:schemeClr val="tx1"/>
                </a:solidFill>
              </a:rPr>
              <a:t>自分の趣味をあきらめない</a:t>
            </a:r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ja-JP" altLang="en-US">
                <a:solidFill>
                  <a:schemeClr val="tx1"/>
                </a:solidFill>
              </a:rPr>
              <a:t>病気やけがに細かい（弱い）</a:t>
            </a:r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ja-JP" altLang="en-US">
                <a:solidFill>
                  <a:schemeClr val="tx1"/>
                </a:solidFill>
              </a:rPr>
              <a:t>仕事は仕事</a:t>
            </a:r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ja-JP" altLang="en-US">
                <a:solidFill>
                  <a:schemeClr val="tx1"/>
                </a:solidFill>
              </a:rPr>
              <a:t>言えばやってくれるが恩着せがましい</a:t>
            </a:r>
            <a:endParaRPr lang="en-US" altLang="ja-JP">
              <a:solidFill>
                <a:schemeClr val="tx1"/>
              </a:solidFill>
            </a:endParaRPr>
          </a:p>
          <a:p>
            <a:pPr algn="ctr"/>
            <a:endParaRPr lang="en-US" altLang="ja-JP">
              <a:solidFill>
                <a:schemeClr val="tx1"/>
              </a:solidFill>
            </a:endParaRPr>
          </a:p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7" name="矢印: 下 6">
            <a:extLst>
              <a:ext uri="{FF2B5EF4-FFF2-40B4-BE49-F238E27FC236}">
                <a16:creationId xmlns:a16="http://schemas.microsoft.com/office/drawing/2014/main" id="{4C19E8FE-67D3-44E0-85F0-A18927E4AB2B}"/>
              </a:ext>
            </a:extLst>
          </p:cNvPr>
          <p:cNvSpPr/>
          <p:nvPr/>
        </p:nvSpPr>
        <p:spPr>
          <a:xfrm>
            <a:off x="7594846" y="4584175"/>
            <a:ext cx="2539014" cy="13671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B6ED7C2B-86BA-4F30-86CF-A9E39302925D}"/>
              </a:ext>
            </a:extLst>
          </p:cNvPr>
          <p:cNvSpPr/>
          <p:nvPr/>
        </p:nvSpPr>
        <p:spPr>
          <a:xfrm>
            <a:off x="6742590" y="6012972"/>
            <a:ext cx="4243526" cy="674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/>
              <a:t>実像に「寄り添う」</a:t>
            </a:r>
            <a:endParaRPr kumimoji="1" lang="ja-JP" altLang="en-US" sz="3200"/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3EA8D33A-69B9-473A-8B5F-B5262B779A35}"/>
              </a:ext>
            </a:extLst>
          </p:cNvPr>
          <p:cNvSpPr/>
          <p:nvPr/>
        </p:nvSpPr>
        <p:spPr>
          <a:xfrm>
            <a:off x="1941990" y="4584175"/>
            <a:ext cx="2539014" cy="1367161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2F21B97C-89BA-49CA-A8C1-E906F655B34C}"/>
              </a:ext>
            </a:extLst>
          </p:cNvPr>
          <p:cNvSpPr/>
          <p:nvPr/>
        </p:nvSpPr>
        <p:spPr>
          <a:xfrm>
            <a:off x="1644589" y="5992427"/>
            <a:ext cx="3187083" cy="67470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/>
              <a:t>期待の押しつけ</a:t>
            </a:r>
          </a:p>
        </p:txBody>
      </p:sp>
    </p:spTree>
    <p:extLst>
      <p:ext uri="{BB962C8B-B14F-4D97-AF65-F5344CB8AC3E}">
        <p14:creationId xmlns:p14="http://schemas.microsoft.com/office/powerpoint/2010/main" val="3022583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975ACB-324C-4C86-8874-6C5A0E095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5706"/>
          </a:xfrm>
        </p:spPr>
        <p:txBody>
          <a:bodyPr>
            <a:noAutofit/>
          </a:bodyPr>
          <a:lstStyle/>
          <a:p>
            <a:r>
              <a:rPr kumimoji="1" lang="ja-JP" altLang="en-US" sz="3600"/>
              <a:t>子育ての虚像（期待）と実像　③自分に対して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7416680-5CF1-4CAB-B503-9766631DFE22}"/>
              </a:ext>
            </a:extLst>
          </p:cNvPr>
          <p:cNvSpPr/>
          <p:nvPr/>
        </p:nvSpPr>
        <p:spPr>
          <a:xfrm>
            <a:off x="438704" y="1443762"/>
            <a:ext cx="5536707" cy="52233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4000">
                <a:solidFill>
                  <a:schemeClr val="tx1"/>
                </a:solidFill>
              </a:rPr>
              <a:t>虚像</a:t>
            </a:r>
            <a:endParaRPr kumimoji="1" lang="en-US" altLang="ja-JP" sz="4000">
              <a:solidFill>
                <a:schemeClr val="tx1"/>
              </a:solidFill>
            </a:endParaRPr>
          </a:p>
          <a:p>
            <a:pPr algn="ctr"/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>
                <a:solidFill>
                  <a:schemeClr val="tx1"/>
                </a:solidFill>
              </a:rPr>
              <a:t>掃除は毎日やる</a:t>
            </a:r>
            <a:endParaRPr kumimoji="1"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>
                <a:solidFill>
                  <a:schemeClr val="tx1"/>
                </a:solidFill>
              </a:rPr>
              <a:t>何でもできる、知っている</a:t>
            </a:r>
            <a:endParaRPr kumimoji="1"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>
                <a:solidFill>
                  <a:schemeClr val="tx1"/>
                </a:solidFill>
              </a:rPr>
              <a:t>現実的</a:t>
            </a:r>
            <a:endParaRPr kumimoji="1"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>
                <a:solidFill>
                  <a:schemeClr val="tx1"/>
                </a:solidFill>
              </a:rPr>
              <a:t>子ども優先</a:t>
            </a:r>
            <a:endParaRPr kumimoji="1"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>
                <a:solidFill>
                  <a:schemeClr val="tx1"/>
                </a:solidFill>
              </a:rPr>
              <a:t>料理が上手</a:t>
            </a:r>
            <a:endParaRPr kumimoji="1"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>
                <a:solidFill>
                  <a:schemeClr val="tx1"/>
                </a:solidFill>
              </a:rPr>
              <a:t>だんなの愚痴を言わない</a:t>
            </a:r>
            <a:endParaRPr kumimoji="1" lang="en-US" altLang="ja-JP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23B28AE-757A-4503-B9E3-6147064F0DAA}"/>
              </a:ext>
            </a:extLst>
          </p:cNvPr>
          <p:cNvSpPr/>
          <p:nvPr/>
        </p:nvSpPr>
        <p:spPr>
          <a:xfrm>
            <a:off x="6096000" y="1443762"/>
            <a:ext cx="5536707" cy="52233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4000">
                <a:solidFill>
                  <a:schemeClr val="tx1"/>
                </a:solidFill>
              </a:rPr>
              <a:t>実像</a:t>
            </a:r>
            <a:endParaRPr kumimoji="1" lang="en-US" altLang="ja-JP" sz="4000">
              <a:solidFill>
                <a:schemeClr val="tx1"/>
              </a:solidFill>
            </a:endParaRPr>
          </a:p>
          <a:p>
            <a:pPr algn="ctr"/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ja-JP" altLang="en-US">
                <a:solidFill>
                  <a:schemeClr val="tx1"/>
                </a:solidFill>
              </a:rPr>
              <a:t>掃除は週末だけ</a:t>
            </a:r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ja-JP" altLang="en-US">
                <a:solidFill>
                  <a:schemeClr val="tx1"/>
                </a:solidFill>
              </a:rPr>
              <a:t>完璧にはできない</a:t>
            </a:r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ja-JP" altLang="en-US">
                <a:solidFill>
                  <a:schemeClr val="tx1"/>
                </a:solidFill>
              </a:rPr>
              <a:t>のんき</a:t>
            </a:r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ja-JP" altLang="en-US">
                <a:solidFill>
                  <a:schemeClr val="tx1"/>
                </a:solidFill>
              </a:rPr>
              <a:t>自分（の食事）を優先するときもある</a:t>
            </a:r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ja-JP" altLang="en-US">
                <a:solidFill>
                  <a:schemeClr val="tx1"/>
                </a:solidFill>
              </a:rPr>
              <a:t>外食に頼ってしまう</a:t>
            </a:r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ja-JP" altLang="en-US">
                <a:solidFill>
                  <a:schemeClr val="tx1"/>
                </a:solidFill>
              </a:rPr>
              <a:t>口を開けば愚痴ばかり</a:t>
            </a:r>
            <a:endParaRPr lang="en-US" altLang="ja-JP">
              <a:solidFill>
                <a:schemeClr val="tx1"/>
              </a:solidFill>
            </a:endParaRPr>
          </a:p>
          <a:p>
            <a:pPr algn="ctr"/>
            <a:endParaRPr lang="en-US" altLang="ja-JP">
              <a:solidFill>
                <a:schemeClr val="tx1"/>
              </a:solidFill>
            </a:endParaRPr>
          </a:p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7" name="矢印: 下 6">
            <a:extLst>
              <a:ext uri="{FF2B5EF4-FFF2-40B4-BE49-F238E27FC236}">
                <a16:creationId xmlns:a16="http://schemas.microsoft.com/office/drawing/2014/main" id="{4C19E8FE-67D3-44E0-85F0-A18927E4AB2B}"/>
              </a:ext>
            </a:extLst>
          </p:cNvPr>
          <p:cNvSpPr/>
          <p:nvPr/>
        </p:nvSpPr>
        <p:spPr>
          <a:xfrm>
            <a:off x="7594846" y="4584175"/>
            <a:ext cx="2539014" cy="13671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B6ED7C2B-86BA-4F30-86CF-A9E39302925D}"/>
              </a:ext>
            </a:extLst>
          </p:cNvPr>
          <p:cNvSpPr/>
          <p:nvPr/>
        </p:nvSpPr>
        <p:spPr>
          <a:xfrm>
            <a:off x="7181296" y="5992427"/>
            <a:ext cx="3391270" cy="674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/>
              <a:t>自己を肯定する</a:t>
            </a:r>
            <a:endParaRPr kumimoji="1" lang="ja-JP" altLang="en-US" sz="3200"/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3EA8D33A-69B9-473A-8B5F-B5262B779A35}"/>
              </a:ext>
            </a:extLst>
          </p:cNvPr>
          <p:cNvSpPr/>
          <p:nvPr/>
        </p:nvSpPr>
        <p:spPr>
          <a:xfrm>
            <a:off x="1941990" y="4584175"/>
            <a:ext cx="2539014" cy="1367161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2F21B97C-89BA-49CA-A8C1-E906F655B34C}"/>
              </a:ext>
            </a:extLst>
          </p:cNvPr>
          <p:cNvSpPr/>
          <p:nvPr/>
        </p:nvSpPr>
        <p:spPr>
          <a:xfrm>
            <a:off x="1644589" y="5992427"/>
            <a:ext cx="3187083" cy="67470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/>
              <a:t>結局は自己否定</a:t>
            </a:r>
          </a:p>
        </p:txBody>
      </p:sp>
    </p:spTree>
    <p:extLst>
      <p:ext uri="{BB962C8B-B14F-4D97-AF65-F5344CB8AC3E}">
        <p14:creationId xmlns:p14="http://schemas.microsoft.com/office/powerpoint/2010/main" val="155551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8654C0B8-9038-4BD7-894C-097023A110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13088"/>
              </p:ext>
            </p:extLst>
          </p:nvPr>
        </p:nvGraphicFramePr>
        <p:xfrm>
          <a:off x="768626" y="361274"/>
          <a:ext cx="10654748" cy="6165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6948">
                  <a:extLst>
                    <a:ext uri="{9D8B030D-6E8A-4147-A177-3AD203B41FA5}">
                      <a16:colId xmlns:a16="http://schemas.microsoft.com/office/drawing/2014/main" val="4053295140"/>
                    </a:ext>
                  </a:extLst>
                </a:gridCol>
                <a:gridCol w="1087225">
                  <a:extLst>
                    <a:ext uri="{9D8B030D-6E8A-4147-A177-3AD203B41FA5}">
                      <a16:colId xmlns:a16="http://schemas.microsoft.com/office/drawing/2014/main" val="3007992790"/>
                    </a:ext>
                  </a:extLst>
                </a:gridCol>
                <a:gridCol w="1087225">
                  <a:extLst>
                    <a:ext uri="{9D8B030D-6E8A-4147-A177-3AD203B41FA5}">
                      <a16:colId xmlns:a16="http://schemas.microsoft.com/office/drawing/2014/main" val="3782665124"/>
                    </a:ext>
                  </a:extLst>
                </a:gridCol>
                <a:gridCol w="1087225">
                  <a:extLst>
                    <a:ext uri="{9D8B030D-6E8A-4147-A177-3AD203B41FA5}">
                      <a16:colId xmlns:a16="http://schemas.microsoft.com/office/drawing/2014/main" val="3978111559"/>
                    </a:ext>
                  </a:extLst>
                </a:gridCol>
                <a:gridCol w="1087225">
                  <a:extLst>
                    <a:ext uri="{9D8B030D-6E8A-4147-A177-3AD203B41FA5}">
                      <a16:colId xmlns:a16="http://schemas.microsoft.com/office/drawing/2014/main" val="2260598352"/>
                    </a:ext>
                  </a:extLst>
                </a:gridCol>
                <a:gridCol w="1087225">
                  <a:extLst>
                    <a:ext uri="{9D8B030D-6E8A-4147-A177-3AD203B41FA5}">
                      <a16:colId xmlns:a16="http://schemas.microsoft.com/office/drawing/2014/main" val="1998684777"/>
                    </a:ext>
                  </a:extLst>
                </a:gridCol>
                <a:gridCol w="1087225">
                  <a:extLst>
                    <a:ext uri="{9D8B030D-6E8A-4147-A177-3AD203B41FA5}">
                      <a16:colId xmlns:a16="http://schemas.microsoft.com/office/drawing/2014/main" val="619445539"/>
                    </a:ext>
                  </a:extLst>
                </a:gridCol>
                <a:gridCol w="1087225">
                  <a:extLst>
                    <a:ext uri="{9D8B030D-6E8A-4147-A177-3AD203B41FA5}">
                      <a16:colId xmlns:a16="http://schemas.microsoft.com/office/drawing/2014/main" val="2180098279"/>
                    </a:ext>
                  </a:extLst>
                </a:gridCol>
                <a:gridCol w="1087225">
                  <a:extLst>
                    <a:ext uri="{9D8B030D-6E8A-4147-A177-3AD203B41FA5}">
                      <a16:colId xmlns:a16="http://schemas.microsoft.com/office/drawing/2014/main" val="3277866066"/>
                    </a:ext>
                  </a:extLst>
                </a:gridCol>
              </a:tblGrid>
              <a:tr h="724093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　　比較相手</a:t>
                      </a:r>
                      <a:endParaRPr kumimoji="1" lang="en-US" altLang="ja-JP" dirty="0"/>
                    </a:p>
                    <a:p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アイテム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金</a:t>
                      </a:r>
                      <a:endParaRPr kumimoji="1" lang="en-US" altLang="ja-JP" sz="3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夫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仕事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趣味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ママ友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子育て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得点</a:t>
                      </a:r>
                      <a:endParaRPr kumimoji="1" lang="en-US" altLang="ja-JP" sz="3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順位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547092"/>
                  </a:ext>
                </a:extLst>
              </a:tr>
              <a:tr h="7240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/>
                        <a:t>金→</a:t>
                      </a:r>
                      <a:endParaRPr kumimoji="1" lang="en-US" altLang="ja-JP" sz="3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番</a:t>
                      </a:r>
                      <a:endParaRPr kumimoji="1" lang="ja-JP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9124843"/>
                  </a:ext>
                </a:extLst>
              </a:tr>
              <a:tr h="7240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/>
                        <a:t>夫→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番</a:t>
                      </a:r>
                      <a:endParaRPr kumimoji="1" lang="ja-JP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7473748"/>
                  </a:ext>
                </a:extLst>
              </a:tr>
              <a:tr h="7240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/>
                        <a:t>仕事→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番</a:t>
                      </a:r>
                      <a:endParaRPr kumimoji="1" lang="ja-JP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2698654"/>
                  </a:ext>
                </a:extLst>
              </a:tr>
              <a:tr h="7240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/>
                        <a:t>趣味→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番</a:t>
                      </a:r>
                      <a:endParaRPr kumimoji="1" lang="ja-JP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1318740"/>
                  </a:ext>
                </a:extLst>
              </a:tr>
              <a:tr h="7240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ママ友</a:t>
                      </a:r>
                      <a:r>
                        <a:rPr kumimoji="1" lang="ja-JP" altLang="en-US" sz="3600" dirty="0"/>
                        <a:t>→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番</a:t>
                      </a:r>
                      <a:endParaRPr kumimoji="1" lang="ja-JP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360660"/>
                  </a:ext>
                </a:extLst>
              </a:tr>
              <a:tr h="7240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子育て</a:t>
                      </a:r>
                      <a:r>
                        <a:rPr kumimoji="1" lang="ja-JP" altLang="en-US" sz="3600" dirty="0"/>
                        <a:t>→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番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2283749"/>
                  </a:ext>
                </a:extLst>
              </a:tr>
              <a:tr h="724093"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一対比較法：比較相手より重要なら○、ほかは</a:t>
                      </a:r>
                      <a:r>
                        <a:rPr kumimoji="1" lang="en-US" altLang="ja-JP" sz="2400" dirty="0"/>
                        <a:t>×</a:t>
                      </a:r>
                      <a:endParaRPr kumimoji="1" lang="ja-JP" altLang="en-US" sz="24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3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3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１５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163497"/>
                  </a:ext>
                </a:extLst>
              </a:tr>
            </a:tbl>
          </a:graphicData>
        </a:graphic>
      </p:graphicFrame>
      <p:sp>
        <p:nvSpPr>
          <p:cNvPr id="5" name="矢印: 右 4">
            <a:extLst>
              <a:ext uri="{FF2B5EF4-FFF2-40B4-BE49-F238E27FC236}">
                <a16:creationId xmlns:a16="http://schemas.microsoft.com/office/drawing/2014/main" id="{C8A510A7-10E9-4B69-8AEE-0426DCF8A69A}"/>
              </a:ext>
            </a:extLst>
          </p:cNvPr>
          <p:cNvSpPr/>
          <p:nvPr/>
        </p:nvSpPr>
        <p:spPr>
          <a:xfrm>
            <a:off x="3861786" y="1731146"/>
            <a:ext cx="5628443" cy="213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7876843E-F2D0-4756-88D4-FADB54B35EBD}"/>
              </a:ext>
            </a:extLst>
          </p:cNvPr>
          <p:cNvSpPr/>
          <p:nvPr/>
        </p:nvSpPr>
        <p:spPr>
          <a:xfrm>
            <a:off x="3133814" y="2272683"/>
            <a:ext cx="310719" cy="3426781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185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C48F42D7-8412-4717-BA69-5B5919872704}"/>
              </a:ext>
            </a:extLst>
          </p:cNvPr>
          <p:cNvSpPr/>
          <p:nvPr/>
        </p:nvSpPr>
        <p:spPr>
          <a:xfrm>
            <a:off x="5208825" y="2676604"/>
            <a:ext cx="1342653" cy="9147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自他不信防衛的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風土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509E5FF-E85F-4754-95B7-5287375CB0BF}"/>
              </a:ext>
            </a:extLst>
          </p:cNvPr>
          <p:cNvSpPr/>
          <p:nvPr/>
        </p:nvSpPr>
        <p:spPr>
          <a:xfrm>
            <a:off x="5221420" y="4025081"/>
            <a:ext cx="1330058" cy="836017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自他信頼支持的</a:t>
            </a:r>
            <a:endParaRPr kumimoji="1" lang="en-US" altLang="ja-JP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風土</a:t>
            </a:r>
          </a:p>
        </p:txBody>
      </p:sp>
      <p:sp>
        <p:nvSpPr>
          <p:cNvPr id="4" name="矢印: 右 3">
            <a:extLst>
              <a:ext uri="{FF2B5EF4-FFF2-40B4-BE49-F238E27FC236}">
                <a16:creationId xmlns:a16="http://schemas.microsoft.com/office/drawing/2014/main" id="{8D81A114-9694-483E-9CD6-F6FB3905E76E}"/>
              </a:ext>
            </a:extLst>
          </p:cNvPr>
          <p:cNvSpPr/>
          <p:nvPr/>
        </p:nvSpPr>
        <p:spPr>
          <a:xfrm>
            <a:off x="2846730" y="2846442"/>
            <a:ext cx="1593406" cy="110123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仕事への参加度が低い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DC2582E-99CB-46A3-A2D9-17DD37190A0C}"/>
              </a:ext>
            </a:extLst>
          </p:cNvPr>
          <p:cNvSpPr/>
          <p:nvPr/>
        </p:nvSpPr>
        <p:spPr>
          <a:xfrm>
            <a:off x="3508233" y="274916"/>
            <a:ext cx="44606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dirty="0"/>
              <a:t>J. R. Gibb</a:t>
            </a:r>
            <a:r>
              <a:rPr lang="ja-JP" altLang="en-US" dirty="0"/>
              <a:t>「支持的風土の集団形成」</a:t>
            </a:r>
            <a:endParaRPr lang="en-US" altLang="ja-JP" dirty="0"/>
          </a:p>
          <a:p>
            <a:pPr algn="ctr"/>
            <a:r>
              <a:rPr lang="ja-JP" altLang="en-US" dirty="0"/>
              <a:t>作図：西村美東士</a:t>
            </a:r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08B0DAA2-F8B1-4707-AE0A-868DE385CDF4}"/>
              </a:ext>
            </a:extLst>
          </p:cNvPr>
          <p:cNvSpPr/>
          <p:nvPr/>
        </p:nvSpPr>
        <p:spPr>
          <a:xfrm rot="2322861">
            <a:off x="3677554" y="1021593"/>
            <a:ext cx="1593406" cy="110123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画一的評価</a:t>
            </a:r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3C4CB0C5-CE86-486C-9882-D5D00D428E8A}"/>
              </a:ext>
            </a:extLst>
          </p:cNvPr>
          <p:cNvSpPr/>
          <p:nvPr/>
        </p:nvSpPr>
        <p:spPr>
          <a:xfrm rot="2322861">
            <a:off x="3395845" y="1703377"/>
            <a:ext cx="1593406" cy="1101236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多様な評価</a:t>
            </a:r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71D91F30-1AD3-4D7E-8F50-221F19998E2D}"/>
              </a:ext>
            </a:extLst>
          </p:cNvPr>
          <p:cNvSpPr/>
          <p:nvPr/>
        </p:nvSpPr>
        <p:spPr>
          <a:xfrm rot="5400000">
            <a:off x="5371632" y="1207381"/>
            <a:ext cx="1593406" cy="110123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恐れと不信</a:t>
            </a:r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BDAEE405-8F69-4B42-9CCD-264787A8024E}"/>
              </a:ext>
            </a:extLst>
          </p:cNvPr>
          <p:cNvSpPr/>
          <p:nvPr/>
        </p:nvSpPr>
        <p:spPr>
          <a:xfrm rot="5400000">
            <a:off x="4741532" y="1207381"/>
            <a:ext cx="1593406" cy="1101236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自信と信頼</a:t>
            </a:r>
          </a:p>
        </p:txBody>
      </p:sp>
      <p:sp>
        <p:nvSpPr>
          <p:cNvPr id="6" name="矢印: 右 5">
            <a:extLst>
              <a:ext uri="{FF2B5EF4-FFF2-40B4-BE49-F238E27FC236}">
                <a16:creationId xmlns:a16="http://schemas.microsoft.com/office/drawing/2014/main" id="{81519968-D762-4411-844D-B9D8D37A8FBE}"/>
              </a:ext>
            </a:extLst>
          </p:cNvPr>
          <p:cNvSpPr/>
          <p:nvPr/>
        </p:nvSpPr>
        <p:spPr>
          <a:xfrm>
            <a:off x="2856686" y="3618679"/>
            <a:ext cx="1593406" cy="1101236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自発的創造的に仕事する</a:t>
            </a:r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9EAD23F7-83D5-43AE-B3D0-4A023586086E}"/>
              </a:ext>
            </a:extLst>
          </p:cNvPr>
          <p:cNvSpPr/>
          <p:nvPr/>
        </p:nvSpPr>
        <p:spPr>
          <a:xfrm flipH="1">
            <a:off x="7636502" y="2780334"/>
            <a:ext cx="1593406" cy="110123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やたらな同調とせめぎ合い</a:t>
            </a:r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A937315E-FB14-412A-88AA-EA2A0BC54788}"/>
              </a:ext>
            </a:extLst>
          </p:cNvPr>
          <p:cNvSpPr/>
          <p:nvPr/>
        </p:nvSpPr>
        <p:spPr>
          <a:xfrm flipH="1">
            <a:off x="7611616" y="3563430"/>
            <a:ext cx="1593406" cy="1101236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非同調を素直に示せる</a:t>
            </a:r>
          </a:p>
        </p:txBody>
      </p:sp>
      <p:sp>
        <p:nvSpPr>
          <p:cNvPr id="14" name="矢印: 右 13">
            <a:extLst>
              <a:ext uri="{FF2B5EF4-FFF2-40B4-BE49-F238E27FC236}">
                <a16:creationId xmlns:a16="http://schemas.microsoft.com/office/drawing/2014/main" id="{027D951D-F9DE-4E76-B0D9-1B2806B7130B}"/>
              </a:ext>
            </a:extLst>
          </p:cNvPr>
          <p:cNvSpPr/>
          <p:nvPr/>
        </p:nvSpPr>
        <p:spPr>
          <a:xfrm rot="19115817" flipH="1">
            <a:off x="6674762" y="961834"/>
            <a:ext cx="1593406" cy="110123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律法主義・</a:t>
            </a:r>
            <a:endParaRPr kumimoji="1" lang="en-US" altLang="ja-JP" sz="14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枝葉末節</a:t>
            </a:r>
          </a:p>
        </p:txBody>
      </p:sp>
      <p:sp>
        <p:nvSpPr>
          <p:cNvPr id="15" name="矢印: 右 14">
            <a:extLst>
              <a:ext uri="{FF2B5EF4-FFF2-40B4-BE49-F238E27FC236}">
                <a16:creationId xmlns:a16="http://schemas.microsoft.com/office/drawing/2014/main" id="{0BA8504E-90B4-4E15-902A-F3C31A2910FE}"/>
              </a:ext>
            </a:extLst>
          </p:cNvPr>
          <p:cNvSpPr/>
          <p:nvPr/>
        </p:nvSpPr>
        <p:spPr>
          <a:xfrm rot="19115817" flipH="1">
            <a:off x="6674762" y="1821889"/>
            <a:ext cx="1593406" cy="1101236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みせかけではない</a:t>
            </a:r>
          </a:p>
        </p:txBody>
      </p:sp>
      <p:sp>
        <p:nvSpPr>
          <p:cNvPr id="16" name="矢印: 下 15">
            <a:extLst>
              <a:ext uri="{FF2B5EF4-FFF2-40B4-BE49-F238E27FC236}">
                <a16:creationId xmlns:a16="http://schemas.microsoft.com/office/drawing/2014/main" id="{02434D77-173F-4EDA-B23C-1257601C5CFF}"/>
              </a:ext>
            </a:extLst>
          </p:cNvPr>
          <p:cNvSpPr/>
          <p:nvPr/>
        </p:nvSpPr>
        <p:spPr>
          <a:xfrm>
            <a:off x="5617717" y="3671450"/>
            <a:ext cx="549036" cy="3081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7" name="矢印: 右 16">
            <a:extLst>
              <a:ext uri="{FF2B5EF4-FFF2-40B4-BE49-F238E27FC236}">
                <a16:creationId xmlns:a16="http://schemas.microsoft.com/office/drawing/2014/main" id="{77C9A6FE-710B-4C47-B56E-278B0F302A45}"/>
              </a:ext>
            </a:extLst>
          </p:cNvPr>
          <p:cNvSpPr/>
          <p:nvPr/>
        </p:nvSpPr>
        <p:spPr>
          <a:xfrm rot="2621919" flipH="1">
            <a:off x="6934604" y="4686940"/>
            <a:ext cx="1593406" cy="110123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統制と服従</a:t>
            </a:r>
          </a:p>
        </p:txBody>
      </p:sp>
      <p:sp>
        <p:nvSpPr>
          <p:cNvPr id="18" name="矢印: 右 17">
            <a:extLst>
              <a:ext uri="{FF2B5EF4-FFF2-40B4-BE49-F238E27FC236}">
                <a16:creationId xmlns:a16="http://schemas.microsoft.com/office/drawing/2014/main" id="{1983B2A1-937B-4F21-BBBC-36C8681258FC}"/>
              </a:ext>
            </a:extLst>
          </p:cNvPr>
          <p:cNvSpPr/>
          <p:nvPr/>
        </p:nvSpPr>
        <p:spPr>
          <a:xfrm rot="2621919" flipH="1">
            <a:off x="6399463" y="5120668"/>
            <a:ext cx="1593406" cy="1101236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メンバーに</a:t>
            </a:r>
            <a:br>
              <a:rPr lang="en-US" altLang="ja-JP" sz="1400" b="1" dirty="0">
                <a:solidFill>
                  <a:schemeClr val="bg1"/>
                </a:solidFill>
              </a:rPr>
            </a:br>
            <a:r>
              <a:rPr lang="ja-JP" altLang="en-US" sz="1400" b="1" dirty="0">
                <a:solidFill>
                  <a:schemeClr val="bg1"/>
                </a:solidFill>
              </a:rPr>
              <a:t>肯定的感情</a:t>
            </a:r>
          </a:p>
        </p:txBody>
      </p:sp>
      <p:sp>
        <p:nvSpPr>
          <p:cNvPr id="19" name="矢印: 右 18">
            <a:extLst>
              <a:ext uri="{FF2B5EF4-FFF2-40B4-BE49-F238E27FC236}">
                <a16:creationId xmlns:a16="http://schemas.microsoft.com/office/drawing/2014/main" id="{18A55519-785F-4003-883B-18F657A06B00}"/>
              </a:ext>
            </a:extLst>
          </p:cNvPr>
          <p:cNvSpPr/>
          <p:nvPr/>
        </p:nvSpPr>
        <p:spPr>
          <a:xfrm rot="16200000" flipV="1">
            <a:off x="5367015" y="5331429"/>
            <a:ext cx="1593406" cy="110123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地位・権力に関心</a:t>
            </a:r>
          </a:p>
        </p:txBody>
      </p:sp>
      <p:sp>
        <p:nvSpPr>
          <p:cNvPr id="20" name="矢印: 右 19">
            <a:extLst>
              <a:ext uri="{FF2B5EF4-FFF2-40B4-BE49-F238E27FC236}">
                <a16:creationId xmlns:a16="http://schemas.microsoft.com/office/drawing/2014/main" id="{E8B99062-E21B-42E5-962C-D3FE985D76CA}"/>
              </a:ext>
            </a:extLst>
          </p:cNvPr>
          <p:cNvSpPr/>
          <p:nvPr/>
        </p:nvSpPr>
        <p:spPr>
          <a:xfrm rot="16200000" flipV="1">
            <a:off x="4736915" y="5331429"/>
            <a:ext cx="1593406" cy="1101236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流動的組織・役割</a:t>
            </a:r>
          </a:p>
        </p:txBody>
      </p:sp>
      <p:sp>
        <p:nvSpPr>
          <p:cNvPr id="23" name="矢印: 右 22">
            <a:extLst>
              <a:ext uri="{FF2B5EF4-FFF2-40B4-BE49-F238E27FC236}">
                <a16:creationId xmlns:a16="http://schemas.microsoft.com/office/drawing/2014/main" id="{B9B476E0-BE05-476C-ACEA-C854D56EB196}"/>
              </a:ext>
            </a:extLst>
          </p:cNvPr>
          <p:cNvSpPr/>
          <p:nvPr/>
        </p:nvSpPr>
        <p:spPr>
          <a:xfrm rot="20044401">
            <a:off x="2913987" y="4686939"/>
            <a:ext cx="1593406" cy="110123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操作と策略</a:t>
            </a:r>
          </a:p>
        </p:txBody>
      </p:sp>
      <p:sp>
        <p:nvSpPr>
          <p:cNvPr id="24" name="矢印: 右 23">
            <a:extLst>
              <a:ext uri="{FF2B5EF4-FFF2-40B4-BE49-F238E27FC236}">
                <a16:creationId xmlns:a16="http://schemas.microsoft.com/office/drawing/2014/main" id="{9141D382-1496-463B-B785-45E6AA4D9B56}"/>
              </a:ext>
            </a:extLst>
          </p:cNvPr>
          <p:cNvSpPr/>
          <p:nvPr/>
        </p:nvSpPr>
        <p:spPr>
          <a:xfrm rot="20044401">
            <a:off x="3504679" y="5109543"/>
            <a:ext cx="1593406" cy="1101236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自発と多様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C282783F-0171-4BCE-BA15-BF10D2C09C11}"/>
              </a:ext>
            </a:extLst>
          </p:cNvPr>
          <p:cNvSpPr/>
          <p:nvPr/>
        </p:nvSpPr>
        <p:spPr>
          <a:xfrm>
            <a:off x="5120690" y="2615298"/>
            <a:ext cx="1531518" cy="2355259"/>
          </a:xfrm>
          <a:prstGeom prst="rect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1035295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547D570-A96C-4E80-8C34-8B584609F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EF20812-00B8-49FA-836D-42EB19900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4952" y="0"/>
            <a:ext cx="870209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6" name="タイトル 1">
            <a:extLst>
              <a:ext uri="{FF2B5EF4-FFF2-40B4-BE49-F238E27FC236}">
                <a16:creationId xmlns:a16="http://schemas.microsoft.com/office/drawing/2014/main" id="{DEC3D89F-9152-464C-9C8E-B3F896048920}"/>
              </a:ext>
            </a:extLst>
          </p:cNvPr>
          <p:cNvSpPr txBox="1">
            <a:spLocks/>
          </p:cNvSpPr>
          <p:nvPr/>
        </p:nvSpPr>
        <p:spPr>
          <a:xfrm>
            <a:off x="5236299" y="188640"/>
            <a:ext cx="2808312" cy="5304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/>
              <a:t>相互</a:t>
            </a:r>
            <a:r>
              <a:rPr lang="ja-JP" altLang="en-US" sz="2800" dirty="0"/>
              <a:t>理解の方法</a:t>
            </a:r>
          </a:p>
        </p:txBody>
      </p:sp>
    </p:spTree>
    <p:extLst>
      <p:ext uri="{BB962C8B-B14F-4D97-AF65-F5344CB8AC3E}">
        <p14:creationId xmlns:p14="http://schemas.microsoft.com/office/powerpoint/2010/main" val="330446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 rot="16200000">
            <a:off x="3563774" y="-334426"/>
            <a:ext cx="5073326" cy="896001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88379" y="541839"/>
            <a:ext cx="8960011" cy="1143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ja-JP" altLang="en-US" dirty="0"/>
              <a:t>第一印象ゲーム</a:t>
            </a:r>
            <a:br>
              <a:rPr lang="en-US" altLang="ja-JP" dirty="0"/>
            </a:br>
            <a:r>
              <a:rPr lang="ja-JP" altLang="en-US" dirty="0"/>
              <a:t>　どんな人が集まったのか、探り合う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1524000" y="-22705"/>
            <a:ext cx="8712968" cy="445159"/>
            <a:chOff x="0" y="1658"/>
            <a:chExt cx="8712968" cy="445159"/>
          </a:xfrm>
        </p:grpSpPr>
        <p:sp>
          <p:nvSpPr>
            <p:cNvPr id="5" name="角丸四角形 4"/>
            <p:cNvSpPr/>
            <p:nvPr/>
          </p:nvSpPr>
          <p:spPr>
            <a:xfrm>
              <a:off x="0" y="1658"/>
              <a:ext cx="8712968" cy="445159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6" name="角丸四角形 4"/>
            <p:cNvSpPr/>
            <p:nvPr/>
          </p:nvSpPr>
          <p:spPr>
            <a:xfrm>
              <a:off x="21731" y="23389"/>
              <a:ext cx="8669506" cy="4016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000" dirty="0">
                  <a:solidFill>
                    <a:schemeClr val="tx2">
                      <a:lumMod val="75000"/>
                    </a:schemeClr>
                  </a:solidFill>
                </a:rPr>
                <a:t>ワークショップ・トレーニング</a:t>
              </a:r>
            </a:p>
          </p:txBody>
        </p:sp>
      </p:grp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7239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8E3C27C9-AA56-4462-8302-0A893EA9B0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875" y="238125"/>
            <a:ext cx="8858250" cy="6381750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5D90FC6-FCFA-462D-AF3C-9E71CA99142F}"/>
              </a:ext>
            </a:extLst>
          </p:cNvPr>
          <p:cNvSpPr/>
          <p:nvPr/>
        </p:nvSpPr>
        <p:spPr>
          <a:xfrm>
            <a:off x="668785" y="6211669"/>
            <a:ext cx="667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350" algn="just">
              <a:spcAft>
                <a:spcPts val="0"/>
              </a:spcAft>
            </a:pPr>
            <a:r>
              <a:rPr lang="ja-JP" altLang="ja-JP" kern="10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参考　坂口順治</a:t>
            </a:r>
            <a:r>
              <a:rPr lang="en-US" altLang="ja-JP" kern="10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『</a:t>
            </a:r>
            <a:r>
              <a:rPr lang="ja-JP" altLang="en-US" kern="10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実践</a:t>
            </a:r>
            <a:r>
              <a:rPr lang="ja-JP" altLang="ja-JP" kern="10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・教育訓練ゲーム</a:t>
            </a:r>
            <a:r>
              <a:rPr lang="en-US" altLang="ja-JP" kern="10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』</a:t>
            </a:r>
            <a:r>
              <a:rPr lang="ja-JP" altLang="ja-JP" kern="10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日本生産性本部</a:t>
            </a:r>
            <a:endParaRPr lang="ja-JP" altLang="ja-JP" sz="120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892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A9FFE24A-51A7-4FAD-A0A7-237D4B63649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122" y="179327"/>
          <a:ext cx="5276851" cy="3844290"/>
        </p:xfrm>
        <a:graphic>
          <a:graphicData uri="http://schemas.openxmlformats.org/drawingml/2006/table">
            <a:tbl>
              <a:tblPr/>
              <a:tblGrid>
                <a:gridCol w="577433">
                  <a:extLst>
                    <a:ext uri="{9D8B030D-6E8A-4147-A177-3AD203B41FA5}">
                      <a16:colId xmlns:a16="http://schemas.microsoft.com/office/drawing/2014/main" val="2549760126"/>
                    </a:ext>
                  </a:extLst>
                </a:gridCol>
                <a:gridCol w="618044">
                  <a:extLst>
                    <a:ext uri="{9D8B030D-6E8A-4147-A177-3AD203B41FA5}">
                      <a16:colId xmlns:a16="http://schemas.microsoft.com/office/drawing/2014/main" val="2096900750"/>
                    </a:ext>
                  </a:extLst>
                </a:gridCol>
                <a:gridCol w="618044">
                  <a:extLst>
                    <a:ext uri="{9D8B030D-6E8A-4147-A177-3AD203B41FA5}">
                      <a16:colId xmlns:a16="http://schemas.microsoft.com/office/drawing/2014/main" val="940565465"/>
                    </a:ext>
                  </a:extLst>
                </a:gridCol>
                <a:gridCol w="618044">
                  <a:extLst>
                    <a:ext uri="{9D8B030D-6E8A-4147-A177-3AD203B41FA5}">
                      <a16:colId xmlns:a16="http://schemas.microsoft.com/office/drawing/2014/main" val="2247075318"/>
                    </a:ext>
                  </a:extLst>
                </a:gridCol>
                <a:gridCol w="618044">
                  <a:extLst>
                    <a:ext uri="{9D8B030D-6E8A-4147-A177-3AD203B41FA5}">
                      <a16:colId xmlns:a16="http://schemas.microsoft.com/office/drawing/2014/main" val="1982296423"/>
                    </a:ext>
                  </a:extLst>
                </a:gridCol>
                <a:gridCol w="618044">
                  <a:extLst>
                    <a:ext uri="{9D8B030D-6E8A-4147-A177-3AD203B41FA5}">
                      <a16:colId xmlns:a16="http://schemas.microsoft.com/office/drawing/2014/main" val="2360080927"/>
                    </a:ext>
                  </a:extLst>
                </a:gridCol>
                <a:gridCol w="618044">
                  <a:extLst>
                    <a:ext uri="{9D8B030D-6E8A-4147-A177-3AD203B41FA5}">
                      <a16:colId xmlns:a16="http://schemas.microsoft.com/office/drawing/2014/main" val="4050083052"/>
                    </a:ext>
                  </a:extLst>
                </a:gridCol>
                <a:gridCol w="495577">
                  <a:extLst>
                    <a:ext uri="{9D8B030D-6E8A-4147-A177-3AD203B41FA5}">
                      <a16:colId xmlns:a16="http://schemas.microsoft.com/office/drawing/2014/main" val="2285306448"/>
                    </a:ext>
                  </a:extLst>
                </a:gridCol>
                <a:gridCol w="495577">
                  <a:extLst>
                    <a:ext uri="{9D8B030D-6E8A-4147-A177-3AD203B41FA5}">
                      <a16:colId xmlns:a16="http://schemas.microsoft.com/office/drawing/2014/main" val="2165843715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～に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～は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仕事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内容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地位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収入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評価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保障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人間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関係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得点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○の数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順位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19504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仕事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内容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ＭＳ ゴシック" panose="020B0609070205080204" pitchFamily="49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☆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＝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　番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66807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地位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★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＝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　番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1149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収入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＝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　番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83346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評価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＝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　番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0626609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保障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＝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　番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034989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人間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関係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＝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　番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5599921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計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１５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12750"/>
                  </a:ext>
                </a:extLst>
              </a:tr>
            </a:tbl>
          </a:graphicData>
        </a:graphic>
      </p:graphicFrame>
      <p:sp>
        <p:nvSpPr>
          <p:cNvPr id="3" name="AutoShape 3">
            <a:extLst>
              <a:ext uri="{FF2B5EF4-FFF2-40B4-BE49-F238E27FC236}">
                <a16:creationId xmlns:a16="http://schemas.microsoft.com/office/drawing/2014/main" id="{DF440D7F-CFF7-4862-A417-33D6BC4ED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326" y="628650"/>
            <a:ext cx="3667125" cy="3090862"/>
          </a:xfrm>
          <a:prstGeom prst="rtTriangle">
            <a:avLst/>
          </a:prstGeom>
          <a:solidFill>
            <a:srgbClr val="CCFFFF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175" cap="rnd">
                <a:solidFill>
                  <a:srgbClr val="FFFF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9511640D-659F-497C-BCC0-E4E2ADE32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61194" y="955949"/>
            <a:ext cx="28670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D3489FD6-809B-4BA6-B9C3-5EC627429BA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1269" y="1451249"/>
            <a:ext cx="22669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5D48E9D1-BD32-4AC9-BF80-42C7CDE0D73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8019" y="1984649"/>
            <a:ext cx="1600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924AD545-1FDA-4692-80C7-FF0FDA1F4617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1419" y="2498999"/>
            <a:ext cx="1066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Line 7">
            <a:extLst>
              <a:ext uri="{FF2B5EF4-FFF2-40B4-BE49-F238E27FC236}">
                <a16:creationId xmlns:a16="http://schemas.microsoft.com/office/drawing/2014/main" id="{96D140D5-B0A1-48DD-B0C9-C01511535EC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28169" y="3013349"/>
            <a:ext cx="4000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" name="Line 1">
            <a:extLst>
              <a:ext uri="{FF2B5EF4-FFF2-40B4-BE49-F238E27FC236}">
                <a16:creationId xmlns:a16="http://schemas.microsoft.com/office/drawing/2014/main" id="{68E5650D-8B22-49D6-8EDB-2CAD67E9AC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3159" y="1238193"/>
            <a:ext cx="0" cy="251460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aphicFrame>
        <p:nvGraphicFramePr>
          <p:cNvPr id="37" name="表 36">
            <a:extLst>
              <a:ext uri="{FF2B5EF4-FFF2-40B4-BE49-F238E27FC236}">
                <a16:creationId xmlns:a16="http://schemas.microsoft.com/office/drawing/2014/main" id="{0EEE0486-1B87-48D8-8F33-25B19D8AE6C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898332" y="2370552"/>
          <a:ext cx="5975779" cy="42384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3915">
                  <a:extLst>
                    <a:ext uri="{9D8B030D-6E8A-4147-A177-3AD203B41FA5}">
                      <a16:colId xmlns:a16="http://schemas.microsoft.com/office/drawing/2014/main" val="2753516180"/>
                    </a:ext>
                  </a:extLst>
                </a:gridCol>
                <a:gridCol w="699905">
                  <a:extLst>
                    <a:ext uri="{9D8B030D-6E8A-4147-A177-3AD203B41FA5}">
                      <a16:colId xmlns:a16="http://schemas.microsoft.com/office/drawing/2014/main" val="3564502636"/>
                    </a:ext>
                  </a:extLst>
                </a:gridCol>
                <a:gridCol w="699905">
                  <a:extLst>
                    <a:ext uri="{9D8B030D-6E8A-4147-A177-3AD203B41FA5}">
                      <a16:colId xmlns:a16="http://schemas.microsoft.com/office/drawing/2014/main" val="1660618996"/>
                    </a:ext>
                  </a:extLst>
                </a:gridCol>
                <a:gridCol w="699905">
                  <a:extLst>
                    <a:ext uri="{9D8B030D-6E8A-4147-A177-3AD203B41FA5}">
                      <a16:colId xmlns:a16="http://schemas.microsoft.com/office/drawing/2014/main" val="3990790681"/>
                    </a:ext>
                  </a:extLst>
                </a:gridCol>
                <a:gridCol w="699905">
                  <a:extLst>
                    <a:ext uri="{9D8B030D-6E8A-4147-A177-3AD203B41FA5}">
                      <a16:colId xmlns:a16="http://schemas.microsoft.com/office/drawing/2014/main" val="1589110007"/>
                    </a:ext>
                  </a:extLst>
                </a:gridCol>
                <a:gridCol w="699905">
                  <a:extLst>
                    <a:ext uri="{9D8B030D-6E8A-4147-A177-3AD203B41FA5}">
                      <a16:colId xmlns:a16="http://schemas.microsoft.com/office/drawing/2014/main" val="908931732"/>
                    </a:ext>
                  </a:extLst>
                </a:gridCol>
                <a:gridCol w="699905">
                  <a:extLst>
                    <a:ext uri="{9D8B030D-6E8A-4147-A177-3AD203B41FA5}">
                      <a16:colId xmlns:a16="http://schemas.microsoft.com/office/drawing/2014/main" val="2161076263"/>
                    </a:ext>
                  </a:extLst>
                </a:gridCol>
                <a:gridCol w="561217">
                  <a:extLst>
                    <a:ext uri="{9D8B030D-6E8A-4147-A177-3AD203B41FA5}">
                      <a16:colId xmlns:a16="http://schemas.microsoft.com/office/drawing/2014/main" val="959626659"/>
                    </a:ext>
                  </a:extLst>
                </a:gridCol>
                <a:gridCol w="561217">
                  <a:extLst>
                    <a:ext uri="{9D8B030D-6E8A-4147-A177-3AD203B41FA5}">
                      <a16:colId xmlns:a16="http://schemas.microsoft.com/office/drawing/2014/main" val="1727698421"/>
                    </a:ext>
                  </a:extLst>
                </a:gridCol>
              </a:tblGrid>
              <a:tr h="560089"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　～に</a:t>
                      </a:r>
                      <a:endParaRPr lang="ja-JP" sz="1050" kern="100">
                        <a:effectLst/>
                      </a:endParaRPr>
                    </a:p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～は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容姿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人柄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愛情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健康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経歴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将来性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得点</a:t>
                      </a:r>
                      <a:endParaRPr lang="ja-JP" sz="1050" kern="100">
                        <a:effectLst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○の数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順位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512528900"/>
                  </a:ext>
                </a:extLst>
              </a:tr>
              <a:tr h="560089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容姿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ＭＳ ゴシック" panose="020B0609070205080204" pitchFamily="49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☆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＝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　　番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997143325"/>
                  </a:ext>
                </a:extLst>
              </a:tr>
              <a:tr h="560089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人柄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★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＝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　　番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19039892"/>
                  </a:ext>
                </a:extLst>
              </a:tr>
              <a:tr h="560089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愛情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＝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　　番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856262084"/>
                  </a:ext>
                </a:extLst>
              </a:tr>
              <a:tr h="560089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健康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＝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　　番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799177615"/>
                  </a:ext>
                </a:extLst>
              </a:tr>
              <a:tr h="560089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経歴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＝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　　番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647147791"/>
                  </a:ext>
                </a:extLst>
              </a:tr>
              <a:tr h="560089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将来性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＝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　　番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334386386"/>
                  </a:ext>
                </a:extLst>
              </a:tr>
              <a:tr h="317851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計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１５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55771078"/>
                  </a:ext>
                </a:extLst>
              </a:tr>
            </a:tbl>
          </a:graphicData>
        </a:graphic>
      </p:graphicFrame>
      <p:sp>
        <p:nvSpPr>
          <p:cNvPr id="38" name="AutoShape 34">
            <a:extLst>
              <a:ext uri="{FF2B5EF4-FFF2-40B4-BE49-F238E27FC236}">
                <a16:creationId xmlns:a16="http://schemas.microsoft.com/office/drawing/2014/main" id="{202875A8-8477-4420-AC19-5DF4D6CC9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9678" y="2961579"/>
            <a:ext cx="4263946" cy="3282916"/>
          </a:xfrm>
          <a:prstGeom prst="rtTriangle">
            <a:avLst/>
          </a:prstGeom>
          <a:solidFill>
            <a:srgbClr val="CCFFFF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175" cap="rnd">
                <a:solidFill>
                  <a:srgbClr val="FFFF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5" name="Rectangle 39">
            <a:extLst>
              <a:ext uri="{FF2B5EF4-FFF2-40B4-BE49-F238E27FC236}">
                <a16:creationId xmlns:a16="http://schemas.microsoft.com/office/drawing/2014/main" id="{ACE6E676-9AFF-4609-9FFB-C8D21EB0C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8333" y="237102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77E6E401-DB28-4077-AF92-91D586DA7B88}"/>
              </a:ext>
            </a:extLst>
          </p:cNvPr>
          <p:cNvSpPr/>
          <p:nvPr/>
        </p:nvSpPr>
        <p:spPr>
          <a:xfrm>
            <a:off x="8039092" y="2002428"/>
            <a:ext cx="2262158" cy="2975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ja-JP" kern="10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結婚相手の判断基準</a:t>
            </a:r>
            <a:endParaRPr lang="ja-JP" altLang="ja-JP" sz="120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EFCB5DA0-A73C-4C4D-875C-D6E80F1BE598}"/>
              </a:ext>
            </a:extLst>
          </p:cNvPr>
          <p:cNvSpPr/>
          <p:nvPr/>
        </p:nvSpPr>
        <p:spPr>
          <a:xfrm>
            <a:off x="1640563" y="3940196"/>
            <a:ext cx="2031325" cy="2975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ja-JP" kern="10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職業で大事なこと</a:t>
            </a:r>
            <a:endParaRPr lang="ja-JP" altLang="ja-JP" sz="120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61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53CBE2-E3FA-46BD-9C68-CD42C4F6F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相互理解の方法</a:t>
            </a:r>
            <a:endParaRPr kumimoji="1" lang="ja-JP" altLang="en-US" dirty="0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EE133D7B-8CE7-4C33-953D-62E17FE08F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8351" y="1825625"/>
            <a:ext cx="1045529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554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975ACB-324C-4C86-8874-6C5A0E095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5706"/>
          </a:xfrm>
        </p:spPr>
        <p:txBody>
          <a:bodyPr>
            <a:noAutofit/>
          </a:bodyPr>
          <a:lstStyle/>
          <a:p>
            <a:r>
              <a:rPr kumimoji="1" lang="ja-JP" altLang="en-US" sz="3600"/>
              <a:t>子育ての虚像（期待）と実像　①子どもに対して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7416680-5CF1-4CAB-B503-9766631DFE22}"/>
              </a:ext>
            </a:extLst>
          </p:cNvPr>
          <p:cNvSpPr/>
          <p:nvPr/>
        </p:nvSpPr>
        <p:spPr>
          <a:xfrm>
            <a:off x="438704" y="1443762"/>
            <a:ext cx="5536707" cy="52233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4000">
                <a:solidFill>
                  <a:schemeClr val="tx1"/>
                </a:solidFill>
              </a:rPr>
              <a:t>虚像</a:t>
            </a:r>
            <a:endParaRPr kumimoji="1" lang="en-US" altLang="ja-JP" sz="4000">
              <a:solidFill>
                <a:schemeClr val="tx1"/>
              </a:solidFill>
            </a:endParaRPr>
          </a:p>
          <a:p>
            <a:pPr algn="ctr"/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>
                <a:solidFill>
                  <a:schemeClr val="tx1"/>
                </a:solidFill>
              </a:rPr>
              <a:t>二重であってほしい</a:t>
            </a:r>
            <a:endParaRPr kumimoji="1"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>
                <a:solidFill>
                  <a:schemeClr val="tx1"/>
                </a:solidFill>
              </a:rPr>
              <a:t>フリフリのかわいい洋服</a:t>
            </a:r>
            <a:endParaRPr kumimoji="1"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>
                <a:solidFill>
                  <a:schemeClr val="tx1"/>
                </a:solidFill>
              </a:rPr>
              <a:t>一日中よく寝る</a:t>
            </a:r>
            <a:endParaRPr kumimoji="1"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>
                <a:solidFill>
                  <a:schemeClr val="tx1"/>
                </a:solidFill>
              </a:rPr>
              <a:t>力が弱い</a:t>
            </a:r>
            <a:endParaRPr kumimoji="1"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>
                <a:solidFill>
                  <a:schemeClr val="tx1"/>
                </a:solidFill>
              </a:rPr>
              <a:t>穏やか</a:t>
            </a:r>
            <a:endParaRPr kumimoji="1"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>
                <a:solidFill>
                  <a:schemeClr val="tx1"/>
                </a:solidFill>
              </a:rPr>
              <a:t>いい匂い</a:t>
            </a:r>
            <a:endParaRPr kumimoji="1"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>
                <a:solidFill>
                  <a:schemeClr val="tx1"/>
                </a:solidFill>
              </a:rPr>
              <a:t>かわいい声</a:t>
            </a:r>
            <a:endParaRPr kumimoji="1"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>
                <a:solidFill>
                  <a:schemeClr val="tx1"/>
                </a:solidFill>
              </a:rPr>
              <a:t>天使の微笑みを与えてくれる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23B28AE-757A-4503-B9E3-6147064F0DAA}"/>
              </a:ext>
            </a:extLst>
          </p:cNvPr>
          <p:cNvSpPr/>
          <p:nvPr/>
        </p:nvSpPr>
        <p:spPr>
          <a:xfrm>
            <a:off x="6096000" y="1443760"/>
            <a:ext cx="5536707" cy="52233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4000">
                <a:solidFill>
                  <a:schemeClr val="tx1"/>
                </a:solidFill>
              </a:rPr>
              <a:t>実像</a:t>
            </a:r>
            <a:endParaRPr kumimoji="1" lang="en-US" altLang="ja-JP" sz="4000">
              <a:solidFill>
                <a:schemeClr val="tx1"/>
              </a:solidFill>
            </a:endParaRPr>
          </a:p>
          <a:p>
            <a:pPr algn="ctr"/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ja-JP" altLang="en-US">
                <a:solidFill>
                  <a:schemeClr val="tx1"/>
                </a:solidFill>
              </a:rPr>
              <a:t>一重</a:t>
            </a:r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ja-JP" altLang="en-US">
                <a:solidFill>
                  <a:schemeClr val="tx1"/>
                </a:solidFill>
              </a:rPr>
              <a:t>全然似合わない</a:t>
            </a:r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ja-JP" altLang="en-US">
                <a:solidFill>
                  <a:schemeClr val="tx1"/>
                </a:solidFill>
              </a:rPr>
              <a:t>寝てくれない</a:t>
            </a:r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ja-JP" altLang="en-US">
                <a:solidFill>
                  <a:schemeClr val="tx1"/>
                </a:solidFill>
              </a:rPr>
              <a:t>手足の力がけっこう強い</a:t>
            </a:r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ja-JP" altLang="en-US">
                <a:solidFill>
                  <a:schemeClr val="tx1"/>
                </a:solidFill>
              </a:rPr>
              <a:t>激しい（主張が強い）</a:t>
            </a:r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ja-JP" altLang="en-US">
                <a:solidFill>
                  <a:schemeClr val="tx1"/>
                </a:solidFill>
              </a:rPr>
              <a:t>いろんな匂いが混じっている</a:t>
            </a:r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ja-JP" altLang="en-US">
                <a:solidFill>
                  <a:schemeClr val="tx1"/>
                </a:solidFill>
              </a:rPr>
              <a:t>うなったり、いびきをかいたりする</a:t>
            </a:r>
            <a:endParaRPr lang="en-US" altLang="ja-JP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ja-JP" altLang="en-US">
                <a:solidFill>
                  <a:schemeClr val="tx1"/>
                </a:solidFill>
              </a:rPr>
              <a:t>いろんなところを見ている</a:t>
            </a:r>
            <a:endParaRPr lang="en-US" altLang="ja-JP">
              <a:solidFill>
                <a:schemeClr val="tx1"/>
              </a:solidFill>
            </a:endParaRPr>
          </a:p>
          <a:p>
            <a:pPr algn="ctr"/>
            <a:endParaRPr lang="en-US" altLang="ja-JP">
              <a:solidFill>
                <a:schemeClr val="tx1"/>
              </a:solidFill>
            </a:endParaRPr>
          </a:p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7" name="矢印: 下 6">
            <a:extLst>
              <a:ext uri="{FF2B5EF4-FFF2-40B4-BE49-F238E27FC236}">
                <a16:creationId xmlns:a16="http://schemas.microsoft.com/office/drawing/2014/main" id="{4C19E8FE-67D3-44E0-85F0-A18927E4AB2B}"/>
              </a:ext>
            </a:extLst>
          </p:cNvPr>
          <p:cNvSpPr/>
          <p:nvPr/>
        </p:nvSpPr>
        <p:spPr>
          <a:xfrm>
            <a:off x="7594846" y="4584175"/>
            <a:ext cx="2539014" cy="13671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B6ED7C2B-86BA-4F30-86CF-A9E39302925D}"/>
              </a:ext>
            </a:extLst>
          </p:cNvPr>
          <p:cNvSpPr/>
          <p:nvPr/>
        </p:nvSpPr>
        <p:spPr>
          <a:xfrm>
            <a:off x="7297445" y="5971881"/>
            <a:ext cx="3187083" cy="674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/>
              <a:t>いとおしい</a:t>
            </a:r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3EA8D33A-69B9-473A-8B5F-B5262B779A35}"/>
              </a:ext>
            </a:extLst>
          </p:cNvPr>
          <p:cNvSpPr/>
          <p:nvPr/>
        </p:nvSpPr>
        <p:spPr>
          <a:xfrm>
            <a:off x="1941990" y="4584175"/>
            <a:ext cx="2539014" cy="1367161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2F21B97C-89BA-49CA-A8C1-E906F655B34C}"/>
              </a:ext>
            </a:extLst>
          </p:cNvPr>
          <p:cNvSpPr/>
          <p:nvPr/>
        </p:nvSpPr>
        <p:spPr>
          <a:xfrm>
            <a:off x="1644589" y="5992427"/>
            <a:ext cx="3187083" cy="67470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/>
              <a:t>期待の押しつけ</a:t>
            </a:r>
          </a:p>
        </p:txBody>
      </p:sp>
    </p:spTree>
    <p:extLst>
      <p:ext uri="{BB962C8B-B14F-4D97-AF65-F5344CB8AC3E}">
        <p14:creationId xmlns:p14="http://schemas.microsoft.com/office/powerpoint/2010/main" val="969784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448</Words>
  <Application>Microsoft Office PowerPoint</Application>
  <PresentationFormat>ワイド画面</PresentationFormat>
  <Paragraphs>277</Paragraphs>
  <Slides>11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ＭＳ ゴシック</vt:lpstr>
      <vt:lpstr>ＭＳ 明朝</vt:lpstr>
      <vt:lpstr>游ゴシック</vt:lpstr>
      <vt:lpstr>游ゴシック Light</vt:lpstr>
      <vt:lpstr>Arial</vt:lpstr>
      <vt:lpstr>Century</vt:lpstr>
      <vt:lpstr>Times New Roman</vt:lpstr>
      <vt:lpstr>Office テーマ</vt:lpstr>
      <vt:lpstr>成増生涯学習センター 子育て講座</vt:lpstr>
      <vt:lpstr>PowerPoint プレゼンテーション</vt:lpstr>
      <vt:lpstr>PowerPoint プレゼンテーション</vt:lpstr>
      <vt:lpstr>PowerPoint プレゼンテーション</vt:lpstr>
      <vt:lpstr>第一印象ゲーム 　どんな人が集まったのか、探り合う</vt:lpstr>
      <vt:lpstr>PowerPoint プレゼンテーション</vt:lpstr>
      <vt:lpstr>PowerPoint プレゼンテーション</vt:lpstr>
      <vt:lpstr>相互理解の方法</vt:lpstr>
      <vt:lpstr>子育ての虚像（期待）と実像　①子どもに対して</vt:lpstr>
      <vt:lpstr>子育ての虚像（期待）と実像　②夫に対して</vt:lpstr>
      <vt:lpstr>子育ての虚像（期待）と実像　③自分に対して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西村 美東士</dc:creator>
  <cp:lastModifiedBy>西村 美東士</cp:lastModifiedBy>
  <cp:revision>20</cp:revision>
  <cp:lastPrinted>2018-10-09T23:52:16Z</cp:lastPrinted>
  <dcterms:created xsi:type="dcterms:W3CDTF">2018-05-04T00:12:21Z</dcterms:created>
  <dcterms:modified xsi:type="dcterms:W3CDTF">2018-11-03T10:30:44Z</dcterms:modified>
</cp:coreProperties>
</file>