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3"/>
  </p:notesMasterIdLst>
  <p:sldIdLst>
    <p:sldId id="256" r:id="rId2"/>
    <p:sldId id="359" r:id="rId3"/>
    <p:sldId id="363" r:id="rId4"/>
    <p:sldId id="362" r:id="rId5"/>
    <p:sldId id="364" r:id="rId6"/>
    <p:sldId id="365" r:id="rId7"/>
    <p:sldId id="360" r:id="rId8"/>
    <p:sldId id="361" r:id="rId9"/>
    <p:sldId id="354" r:id="rId10"/>
    <p:sldId id="353" r:id="rId11"/>
    <p:sldId id="298" r:id="rId12"/>
    <p:sldId id="340" r:id="rId13"/>
    <p:sldId id="294" r:id="rId14"/>
    <p:sldId id="295" r:id="rId15"/>
    <p:sldId id="341" r:id="rId16"/>
    <p:sldId id="342" r:id="rId17"/>
    <p:sldId id="312" r:id="rId18"/>
    <p:sldId id="297" r:id="rId19"/>
    <p:sldId id="313" r:id="rId20"/>
    <p:sldId id="299" r:id="rId21"/>
    <p:sldId id="338" r:id="rId22"/>
    <p:sldId id="314" r:id="rId23"/>
    <p:sldId id="358" r:id="rId24"/>
    <p:sldId id="356" r:id="rId25"/>
    <p:sldId id="315" r:id="rId26"/>
    <p:sldId id="300" r:id="rId27"/>
    <p:sldId id="320" r:id="rId28"/>
    <p:sldId id="345" r:id="rId29"/>
    <p:sldId id="319" r:id="rId30"/>
    <p:sldId id="301" r:id="rId31"/>
    <p:sldId id="346" r:id="rId32"/>
    <p:sldId id="321" r:id="rId33"/>
    <p:sldId id="302" r:id="rId34"/>
    <p:sldId id="347" r:id="rId35"/>
    <p:sldId id="348" r:id="rId36"/>
    <p:sldId id="349" r:id="rId37"/>
    <p:sldId id="323" r:id="rId38"/>
    <p:sldId id="325" r:id="rId39"/>
    <p:sldId id="322" r:id="rId40"/>
    <p:sldId id="324" r:id="rId41"/>
    <p:sldId id="326" r:id="rId42"/>
    <p:sldId id="328" r:id="rId43"/>
    <p:sldId id="351" r:id="rId44"/>
    <p:sldId id="329" r:id="rId45"/>
    <p:sldId id="327" r:id="rId46"/>
    <p:sldId id="330" r:id="rId47"/>
    <p:sldId id="303" r:id="rId48"/>
    <p:sldId id="304" r:id="rId49"/>
    <p:sldId id="333" r:id="rId50"/>
    <p:sldId id="334" r:id="rId51"/>
    <p:sldId id="305" r:id="rId52"/>
    <p:sldId id="335" r:id="rId53"/>
    <p:sldId id="307" r:id="rId54"/>
    <p:sldId id="336" r:id="rId55"/>
    <p:sldId id="308" r:id="rId56"/>
    <p:sldId id="366" r:id="rId57"/>
    <p:sldId id="337" r:id="rId58"/>
    <p:sldId id="306" r:id="rId59"/>
    <p:sldId id="310" r:id="rId60"/>
    <p:sldId id="309" r:id="rId61"/>
    <p:sldId id="311" r:id="rId6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4700" autoAdjust="0"/>
  </p:normalViewPr>
  <p:slideViewPr>
    <p:cSldViewPr>
      <p:cViewPr varScale="1">
        <p:scale>
          <a:sx n="108" d="100"/>
          <a:sy n="108" d="100"/>
        </p:scale>
        <p:origin x="17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931B42-F180-44C0-8D79-881832A52A4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kumimoji="1" lang="ja-JP" altLang="en-US"/>
        </a:p>
      </dgm:t>
    </dgm:pt>
    <dgm:pt modelId="{9064246F-FF86-4AF7-8EE9-AB221101B390}">
      <dgm:prSet phldrT="[テキスト]" custT="1"/>
      <dgm:spPr/>
      <dgm:t>
        <a:bodyPr/>
        <a:lstStyle/>
        <a:p>
          <a:r>
            <a:rPr kumimoji="1" lang="ja-JP" altLang="en-US" sz="2000" dirty="0">
              <a:solidFill>
                <a:schemeClr val="tx2">
                  <a:lumMod val="75000"/>
                </a:schemeClr>
              </a:solidFill>
            </a:rPr>
            <a:t>はじめに　本科目のねらい・内容・課題</a:t>
          </a:r>
        </a:p>
      </dgm:t>
    </dgm:pt>
    <dgm:pt modelId="{1358DD77-6538-4439-B9A1-DA9F9CF7717D}" type="parTrans" cxnId="{CB4AB032-68C9-4516-9E2F-A63219A0ADE4}">
      <dgm:prSet/>
      <dgm:spPr/>
      <dgm:t>
        <a:bodyPr/>
        <a:lstStyle/>
        <a:p>
          <a:endParaRPr kumimoji="1" lang="ja-JP" altLang="en-US" sz="2400">
            <a:solidFill>
              <a:schemeClr val="tx2">
                <a:lumMod val="75000"/>
              </a:schemeClr>
            </a:solidFill>
          </a:endParaRPr>
        </a:p>
      </dgm:t>
    </dgm:pt>
    <dgm:pt modelId="{B30F1EB0-FCB1-4012-8123-FF33E59306FC}" type="sibTrans" cxnId="{CB4AB032-68C9-4516-9E2F-A63219A0ADE4}">
      <dgm:prSet/>
      <dgm:spPr/>
      <dgm:t>
        <a:bodyPr/>
        <a:lstStyle/>
        <a:p>
          <a:endParaRPr kumimoji="1" lang="ja-JP" altLang="en-US" sz="2400">
            <a:solidFill>
              <a:schemeClr val="tx2">
                <a:lumMod val="75000"/>
              </a:schemeClr>
            </a:solidFill>
          </a:endParaRPr>
        </a:p>
      </dgm:t>
    </dgm:pt>
    <dgm:pt modelId="{B0F604EF-8A5A-4049-9DAB-EF0DA9F2F2D4}">
      <dgm:prSet phldrT="[テキスト]" custT="1"/>
      <dgm:spPr/>
      <dgm:t>
        <a:bodyPr/>
        <a:lstStyle/>
        <a:p>
          <a:r>
            <a:rPr lang="en-US" altLang="ja-JP" sz="2000" dirty="0">
              <a:solidFill>
                <a:schemeClr val="tx2">
                  <a:lumMod val="75000"/>
                </a:schemeClr>
              </a:solidFill>
            </a:rPr>
            <a:t>(1)</a:t>
          </a:r>
          <a:r>
            <a:rPr lang="ja-JP" altLang="en-US" sz="2000" dirty="0">
              <a:solidFill>
                <a:schemeClr val="tx2">
                  <a:lumMod val="75000"/>
                </a:schemeClr>
              </a:solidFill>
            </a:rPr>
            <a:t>生涯学習・生涯教育論の展開と学習の実際</a:t>
          </a:r>
          <a:endParaRPr kumimoji="1" lang="ja-JP" altLang="en-US" sz="2000" dirty="0">
            <a:solidFill>
              <a:schemeClr val="tx2">
                <a:lumMod val="75000"/>
              </a:schemeClr>
            </a:solidFill>
          </a:endParaRPr>
        </a:p>
      </dgm:t>
    </dgm:pt>
    <dgm:pt modelId="{4EBB8564-8F94-400E-8A66-816F1B467A1F}" type="parTrans" cxnId="{9E455144-CBFA-4215-8001-A52171FEF150}">
      <dgm:prSet/>
      <dgm:spPr/>
      <dgm:t>
        <a:bodyPr/>
        <a:lstStyle/>
        <a:p>
          <a:endParaRPr kumimoji="1" lang="ja-JP" altLang="en-US" sz="2400">
            <a:solidFill>
              <a:schemeClr val="tx2">
                <a:lumMod val="75000"/>
              </a:schemeClr>
            </a:solidFill>
          </a:endParaRPr>
        </a:p>
      </dgm:t>
    </dgm:pt>
    <dgm:pt modelId="{4C0A93C0-1E62-4909-A401-F3C0D6111CB2}" type="sibTrans" cxnId="{9E455144-CBFA-4215-8001-A52171FEF150}">
      <dgm:prSet/>
      <dgm:spPr/>
      <dgm:t>
        <a:bodyPr/>
        <a:lstStyle/>
        <a:p>
          <a:endParaRPr kumimoji="1" lang="ja-JP" altLang="en-US" sz="2400">
            <a:solidFill>
              <a:schemeClr val="tx2">
                <a:lumMod val="75000"/>
              </a:schemeClr>
            </a:solidFill>
          </a:endParaRPr>
        </a:p>
      </dgm:t>
    </dgm:pt>
    <dgm:pt modelId="{9F839846-D245-412D-B096-CEDB84060B2C}">
      <dgm:prSet custT="1"/>
      <dgm:spPr/>
      <dgm:t>
        <a:bodyPr/>
        <a:lstStyle/>
        <a:p>
          <a:r>
            <a:rPr lang="en-US" altLang="ja-JP" sz="2000" dirty="0">
              <a:solidFill>
                <a:schemeClr val="tx2">
                  <a:lumMod val="75000"/>
                </a:schemeClr>
              </a:solidFill>
            </a:rPr>
            <a:t>(2)</a:t>
          </a:r>
          <a:r>
            <a:rPr lang="ja-JP" altLang="en-US" sz="2000" dirty="0">
              <a:solidFill>
                <a:schemeClr val="tx2">
                  <a:lumMod val="75000"/>
                </a:schemeClr>
              </a:solidFill>
            </a:rPr>
            <a:t>生涯学習社会における家庭教育・学校教育・社会教育の役割と連携</a:t>
          </a:r>
        </a:p>
      </dgm:t>
    </dgm:pt>
    <dgm:pt modelId="{744EAADE-8B0B-44FA-80E8-FB9A4E0840C4}" type="parTrans" cxnId="{1F8FA149-453D-455A-8A16-B2DCB5B85CBE}">
      <dgm:prSet/>
      <dgm:spPr/>
      <dgm:t>
        <a:bodyPr/>
        <a:lstStyle/>
        <a:p>
          <a:endParaRPr kumimoji="1" lang="ja-JP" altLang="en-US" sz="2400">
            <a:solidFill>
              <a:schemeClr val="tx2">
                <a:lumMod val="75000"/>
              </a:schemeClr>
            </a:solidFill>
          </a:endParaRPr>
        </a:p>
      </dgm:t>
    </dgm:pt>
    <dgm:pt modelId="{8ED91528-461B-4C11-980D-4AB4C383B53E}" type="sibTrans" cxnId="{1F8FA149-453D-455A-8A16-B2DCB5B85CBE}">
      <dgm:prSet/>
      <dgm:spPr/>
      <dgm:t>
        <a:bodyPr/>
        <a:lstStyle/>
        <a:p>
          <a:endParaRPr kumimoji="1" lang="ja-JP" altLang="en-US" sz="2400">
            <a:solidFill>
              <a:schemeClr val="tx2">
                <a:lumMod val="75000"/>
              </a:schemeClr>
            </a:solidFill>
          </a:endParaRPr>
        </a:p>
      </dgm:t>
    </dgm:pt>
    <dgm:pt modelId="{0EDF6146-4C67-4137-9F28-40D794B4648D}">
      <dgm:prSet custT="1"/>
      <dgm:spPr/>
      <dgm:t>
        <a:bodyPr/>
        <a:lstStyle/>
        <a:p>
          <a:r>
            <a:rPr lang="en-US" altLang="ja-JP" sz="2000">
              <a:solidFill>
                <a:schemeClr val="tx2">
                  <a:lumMod val="75000"/>
                </a:schemeClr>
              </a:solidFill>
            </a:rPr>
            <a:t>(3)</a:t>
          </a:r>
          <a:r>
            <a:rPr lang="ja-JP" altLang="en-US" sz="2000">
              <a:solidFill>
                <a:schemeClr val="tx2">
                  <a:lumMod val="75000"/>
                </a:schemeClr>
              </a:solidFill>
            </a:rPr>
            <a:t>生涯学習振興施策の立案と推進</a:t>
          </a:r>
          <a:endParaRPr lang="ja-JP" altLang="en-US" sz="2000" dirty="0">
            <a:solidFill>
              <a:schemeClr val="tx2">
                <a:lumMod val="75000"/>
              </a:schemeClr>
            </a:solidFill>
          </a:endParaRPr>
        </a:p>
      </dgm:t>
    </dgm:pt>
    <dgm:pt modelId="{95DE6327-FF54-438D-81E3-DFB1117FD706}" type="parTrans" cxnId="{26172043-E0E5-4794-A736-C861858B5A99}">
      <dgm:prSet/>
      <dgm:spPr/>
      <dgm:t>
        <a:bodyPr/>
        <a:lstStyle/>
        <a:p>
          <a:endParaRPr kumimoji="1" lang="ja-JP" altLang="en-US" sz="2400">
            <a:solidFill>
              <a:schemeClr val="tx2">
                <a:lumMod val="75000"/>
              </a:schemeClr>
            </a:solidFill>
          </a:endParaRPr>
        </a:p>
      </dgm:t>
    </dgm:pt>
    <dgm:pt modelId="{A51AB9FF-6601-42D6-B61D-AEE8BD7CEF34}" type="sibTrans" cxnId="{26172043-E0E5-4794-A736-C861858B5A99}">
      <dgm:prSet/>
      <dgm:spPr/>
      <dgm:t>
        <a:bodyPr/>
        <a:lstStyle/>
        <a:p>
          <a:endParaRPr kumimoji="1" lang="ja-JP" altLang="en-US" sz="2400">
            <a:solidFill>
              <a:schemeClr val="tx2">
                <a:lumMod val="75000"/>
              </a:schemeClr>
            </a:solidFill>
          </a:endParaRPr>
        </a:p>
      </dgm:t>
    </dgm:pt>
    <dgm:pt modelId="{E65708AD-7B51-4842-A68E-3585BE40BA98}">
      <dgm:prSet custT="1"/>
      <dgm:spPr/>
      <dgm:t>
        <a:bodyPr/>
        <a:lstStyle/>
        <a:p>
          <a:r>
            <a:rPr lang="en-US" altLang="ja-JP" sz="2000">
              <a:solidFill>
                <a:schemeClr val="tx2">
                  <a:lumMod val="75000"/>
                </a:schemeClr>
              </a:solidFill>
            </a:rPr>
            <a:t>(4)</a:t>
          </a:r>
          <a:r>
            <a:rPr lang="ja-JP" altLang="en-US" sz="2000">
              <a:solidFill>
                <a:schemeClr val="tx2">
                  <a:lumMod val="75000"/>
                </a:schemeClr>
              </a:solidFill>
            </a:rPr>
            <a:t>教育の原理とわが国における社会教育の意義・発展・特質</a:t>
          </a:r>
          <a:endParaRPr lang="ja-JP" altLang="en-US" sz="2000" dirty="0">
            <a:solidFill>
              <a:schemeClr val="tx2">
                <a:lumMod val="75000"/>
              </a:schemeClr>
            </a:solidFill>
          </a:endParaRPr>
        </a:p>
      </dgm:t>
    </dgm:pt>
    <dgm:pt modelId="{C5DFA08D-9651-41E9-A962-D71FA9F19416}" type="parTrans" cxnId="{8AE61D49-9561-416F-ACF1-9E7EE3D9DA0B}">
      <dgm:prSet/>
      <dgm:spPr/>
      <dgm:t>
        <a:bodyPr/>
        <a:lstStyle/>
        <a:p>
          <a:endParaRPr kumimoji="1" lang="ja-JP" altLang="en-US" sz="2400">
            <a:solidFill>
              <a:schemeClr val="tx2">
                <a:lumMod val="75000"/>
              </a:schemeClr>
            </a:solidFill>
          </a:endParaRPr>
        </a:p>
      </dgm:t>
    </dgm:pt>
    <dgm:pt modelId="{E3717301-132C-41AB-9B15-898B889A264E}" type="sibTrans" cxnId="{8AE61D49-9561-416F-ACF1-9E7EE3D9DA0B}">
      <dgm:prSet/>
      <dgm:spPr/>
      <dgm:t>
        <a:bodyPr/>
        <a:lstStyle/>
        <a:p>
          <a:endParaRPr kumimoji="1" lang="ja-JP" altLang="en-US" sz="2400">
            <a:solidFill>
              <a:schemeClr val="tx2">
                <a:lumMod val="75000"/>
              </a:schemeClr>
            </a:solidFill>
          </a:endParaRPr>
        </a:p>
      </dgm:t>
    </dgm:pt>
    <dgm:pt modelId="{0F525FB3-EBD6-40AD-94D1-69EE8615887A}">
      <dgm:prSet custT="1"/>
      <dgm:spPr/>
      <dgm:t>
        <a:bodyPr/>
        <a:lstStyle/>
        <a:p>
          <a:r>
            <a:rPr lang="en-US" altLang="ja-JP" sz="2000" dirty="0">
              <a:solidFill>
                <a:schemeClr val="tx2">
                  <a:lumMod val="75000"/>
                </a:schemeClr>
              </a:solidFill>
            </a:rPr>
            <a:t>(5)</a:t>
          </a:r>
          <a:r>
            <a:rPr lang="ja-JP" altLang="en-US" sz="2000" dirty="0">
              <a:solidFill>
                <a:schemeClr val="tx2">
                  <a:lumMod val="75000"/>
                </a:schemeClr>
              </a:solidFill>
            </a:rPr>
            <a:t>社会教育行政の意義・役割と一般行政との連携</a:t>
          </a:r>
        </a:p>
      </dgm:t>
    </dgm:pt>
    <dgm:pt modelId="{093C957E-8D9A-478E-8B69-DDAB6274BC21}" type="parTrans" cxnId="{ED4D8F80-7796-44A5-9FD5-E0B2A730C942}">
      <dgm:prSet/>
      <dgm:spPr/>
      <dgm:t>
        <a:bodyPr/>
        <a:lstStyle/>
        <a:p>
          <a:endParaRPr kumimoji="1" lang="ja-JP" altLang="en-US" sz="2400">
            <a:solidFill>
              <a:schemeClr val="tx2">
                <a:lumMod val="75000"/>
              </a:schemeClr>
            </a:solidFill>
          </a:endParaRPr>
        </a:p>
      </dgm:t>
    </dgm:pt>
    <dgm:pt modelId="{53BC714C-1AF7-4714-AE11-7B2676FE980C}" type="sibTrans" cxnId="{ED4D8F80-7796-44A5-9FD5-E0B2A730C942}">
      <dgm:prSet/>
      <dgm:spPr/>
      <dgm:t>
        <a:bodyPr/>
        <a:lstStyle/>
        <a:p>
          <a:endParaRPr kumimoji="1" lang="ja-JP" altLang="en-US" sz="2400">
            <a:solidFill>
              <a:schemeClr val="tx2">
                <a:lumMod val="75000"/>
              </a:schemeClr>
            </a:solidFill>
          </a:endParaRPr>
        </a:p>
      </dgm:t>
    </dgm:pt>
    <dgm:pt modelId="{A4B519C6-1991-41DF-8991-2B146B9DA090}">
      <dgm:prSet custT="1"/>
      <dgm:spPr/>
      <dgm:t>
        <a:bodyPr/>
        <a:lstStyle/>
        <a:p>
          <a:r>
            <a:rPr lang="en-US" altLang="ja-JP" sz="2000" dirty="0">
              <a:solidFill>
                <a:schemeClr val="tx2">
                  <a:lumMod val="75000"/>
                </a:schemeClr>
              </a:solidFill>
            </a:rPr>
            <a:t>(6)</a:t>
          </a:r>
          <a:r>
            <a:rPr lang="ja-JP" altLang="en-US" sz="2000" dirty="0">
              <a:solidFill>
                <a:schemeClr val="tx2">
                  <a:lumMod val="75000"/>
                </a:schemeClr>
              </a:solidFill>
            </a:rPr>
            <a:t>自治体の行財政制度と教育関連法規</a:t>
          </a:r>
        </a:p>
      </dgm:t>
    </dgm:pt>
    <dgm:pt modelId="{8E8E71E2-EE30-42E7-9C47-4FFDAB970837}" type="parTrans" cxnId="{187A88E6-0184-4833-AD4E-ED1C8CD1EE04}">
      <dgm:prSet/>
      <dgm:spPr/>
      <dgm:t>
        <a:bodyPr/>
        <a:lstStyle/>
        <a:p>
          <a:endParaRPr kumimoji="1" lang="ja-JP" altLang="en-US" sz="2400">
            <a:solidFill>
              <a:schemeClr val="tx2">
                <a:lumMod val="75000"/>
              </a:schemeClr>
            </a:solidFill>
          </a:endParaRPr>
        </a:p>
      </dgm:t>
    </dgm:pt>
    <dgm:pt modelId="{BAD12B3A-73E0-49C1-A87B-CBAE50279395}" type="sibTrans" cxnId="{187A88E6-0184-4833-AD4E-ED1C8CD1EE04}">
      <dgm:prSet/>
      <dgm:spPr/>
      <dgm:t>
        <a:bodyPr/>
        <a:lstStyle/>
        <a:p>
          <a:endParaRPr kumimoji="1" lang="ja-JP" altLang="en-US" sz="2400">
            <a:solidFill>
              <a:schemeClr val="tx2">
                <a:lumMod val="75000"/>
              </a:schemeClr>
            </a:solidFill>
          </a:endParaRPr>
        </a:p>
      </dgm:t>
    </dgm:pt>
    <dgm:pt modelId="{8230A958-EE4F-4BA7-AF5C-17F06B910397}">
      <dgm:prSet custT="1"/>
      <dgm:spPr/>
      <dgm:t>
        <a:bodyPr/>
        <a:lstStyle/>
        <a:p>
          <a:r>
            <a:rPr lang="en-US" altLang="ja-JP" sz="2000" dirty="0">
              <a:solidFill>
                <a:schemeClr val="tx2">
                  <a:lumMod val="75000"/>
                </a:schemeClr>
              </a:solidFill>
            </a:rPr>
            <a:t>(7)</a:t>
          </a:r>
          <a:r>
            <a:rPr lang="ja-JP" altLang="en-US" sz="2000" dirty="0">
              <a:solidFill>
                <a:schemeClr val="tx2">
                  <a:lumMod val="75000"/>
                </a:schemeClr>
              </a:solidFill>
            </a:rPr>
            <a:t>社会教育の内容・方法・形態（学習情報の提供と学習相談、評価を含む）</a:t>
          </a:r>
        </a:p>
      </dgm:t>
    </dgm:pt>
    <dgm:pt modelId="{A9AD2522-D898-4646-96E5-0CC6E2EA9431}" type="parTrans" cxnId="{E8DC7AA2-0E71-45BD-B154-06F0FFB7A18F}">
      <dgm:prSet/>
      <dgm:spPr/>
      <dgm:t>
        <a:bodyPr/>
        <a:lstStyle/>
        <a:p>
          <a:endParaRPr kumimoji="1" lang="ja-JP" altLang="en-US" sz="2400">
            <a:solidFill>
              <a:schemeClr val="tx2">
                <a:lumMod val="75000"/>
              </a:schemeClr>
            </a:solidFill>
          </a:endParaRPr>
        </a:p>
      </dgm:t>
    </dgm:pt>
    <dgm:pt modelId="{2006B89A-49BD-493A-8569-212DB4D65871}" type="sibTrans" cxnId="{E8DC7AA2-0E71-45BD-B154-06F0FFB7A18F}">
      <dgm:prSet/>
      <dgm:spPr/>
      <dgm:t>
        <a:bodyPr/>
        <a:lstStyle/>
        <a:p>
          <a:endParaRPr kumimoji="1" lang="ja-JP" altLang="en-US" sz="2400">
            <a:solidFill>
              <a:schemeClr val="tx2">
                <a:lumMod val="75000"/>
              </a:schemeClr>
            </a:solidFill>
          </a:endParaRPr>
        </a:p>
      </dgm:t>
    </dgm:pt>
    <dgm:pt modelId="{46A0C6BB-E905-4A5B-885F-F65103E7BC5B}">
      <dgm:prSet custT="1"/>
      <dgm:spPr/>
      <dgm:t>
        <a:bodyPr/>
        <a:lstStyle/>
        <a:p>
          <a:r>
            <a:rPr lang="en-US" altLang="ja-JP" sz="2000">
              <a:solidFill>
                <a:schemeClr val="tx2">
                  <a:lumMod val="75000"/>
                </a:schemeClr>
              </a:solidFill>
            </a:rPr>
            <a:t>(8)</a:t>
          </a:r>
          <a:r>
            <a:rPr lang="ja-JP" altLang="en-US" sz="2000">
              <a:solidFill>
                <a:schemeClr val="tx2">
                  <a:lumMod val="75000"/>
                </a:schemeClr>
              </a:solidFill>
            </a:rPr>
            <a:t>学習への支援と学習成果の評価と活用</a:t>
          </a:r>
          <a:endParaRPr lang="ja-JP" altLang="en-US" sz="2000" dirty="0">
            <a:solidFill>
              <a:schemeClr val="tx2">
                <a:lumMod val="75000"/>
              </a:schemeClr>
            </a:solidFill>
          </a:endParaRPr>
        </a:p>
      </dgm:t>
    </dgm:pt>
    <dgm:pt modelId="{A99AEA70-1FA0-4891-A22E-B819ED90B157}" type="parTrans" cxnId="{CED71562-794B-46C1-8B73-EF58EDE9297B}">
      <dgm:prSet/>
      <dgm:spPr/>
      <dgm:t>
        <a:bodyPr/>
        <a:lstStyle/>
        <a:p>
          <a:endParaRPr kumimoji="1" lang="ja-JP" altLang="en-US" sz="2400">
            <a:solidFill>
              <a:schemeClr val="tx2">
                <a:lumMod val="75000"/>
              </a:schemeClr>
            </a:solidFill>
          </a:endParaRPr>
        </a:p>
      </dgm:t>
    </dgm:pt>
    <dgm:pt modelId="{12DD2F74-69C0-418F-AE89-B124EA976EA3}" type="sibTrans" cxnId="{CED71562-794B-46C1-8B73-EF58EDE9297B}">
      <dgm:prSet/>
      <dgm:spPr/>
      <dgm:t>
        <a:bodyPr/>
        <a:lstStyle/>
        <a:p>
          <a:endParaRPr kumimoji="1" lang="ja-JP" altLang="en-US" sz="2400">
            <a:solidFill>
              <a:schemeClr val="tx2">
                <a:lumMod val="75000"/>
              </a:schemeClr>
            </a:solidFill>
          </a:endParaRPr>
        </a:p>
      </dgm:t>
    </dgm:pt>
    <dgm:pt modelId="{FFEE451D-356E-4BD9-912B-E821F1E08A48}">
      <dgm:prSet custT="1"/>
      <dgm:spPr/>
      <dgm:t>
        <a:bodyPr/>
        <a:lstStyle/>
        <a:p>
          <a:r>
            <a:rPr lang="en-US" altLang="ja-JP" sz="2000" dirty="0">
              <a:solidFill>
                <a:schemeClr val="tx2">
                  <a:lumMod val="75000"/>
                </a:schemeClr>
              </a:solidFill>
            </a:rPr>
            <a:t>(9)</a:t>
          </a:r>
          <a:r>
            <a:rPr lang="ja-JP" altLang="en-US" sz="2000" dirty="0">
              <a:solidFill>
                <a:schemeClr val="tx2">
                  <a:lumMod val="75000"/>
                </a:schemeClr>
              </a:solidFill>
            </a:rPr>
            <a:t>社会教育施設・生涯学習関連施設の管理・運営と連携</a:t>
          </a:r>
        </a:p>
      </dgm:t>
    </dgm:pt>
    <dgm:pt modelId="{DB2EBCA8-87B9-4EF1-8DB8-094A05AF2AA9}" type="parTrans" cxnId="{6F7FCDA6-DE92-4208-9552-11D330789811}">
      <dgm:prSet/>
      <dgm:spPr/>
      <dgm:t>
        <a:bodyPr/>
        <a:lstStyle/>
        <a:p>
          <a:endParaRPr kumimoji="1" lang="ja-JP" altLang="en-US" sz="2400">
            <a:solidFill>
              <a:schemeClr val="tx2">
                <a:lumMod val="75000"/>
              </a:schemeClr>
            </a:solidFill>
          </a:endParaRPr>
        </a:p>
      </dgm:t>
    </dgm:pt>
    <dgm:pt modelId="{B5FBCB1D-721A-4901-A92D-2D7B4008ABDC}" type="sibTrans" cxnId="{6F7FCDA6-DE92-4208-9552-11D330789811}">
      <dgm:prSet/>
      <dgm:spPr/>
      <dgm:t>
        <a:bodyPr/>
        <a:lstStyle/>
        <a:p>
          <a:endParaRPr kumimoji="1" lang="ja-JP" altLang="en-US" sz="2400">
            <a:solidFill>
              <a:schemeClr val="tx2">
                <a:lumMod val="75000"/>
              </a:schemeClr>
            </a:solidFill>
          </a:endParaRPr>
        </a:p>
      </dgm:t>
    </dgm:pt>
    <dgm:pt modelId="{692D5813-1E1C-433A-B708-30116DA041AA}">
      <dgm:prSet custT="1"/>
      <dgm:spPr/>
      <dgm:t>
        <a:bodyPr/>
        <a:lstStyle/>
        <a:p>
          <a:r>
            <a:rPr lang="en-US" altLang="ja-JP" sz="2000">
              <a:solidFill>
                <a:schemeClr val="tx2">
                  <a:lumMod val="75000"/>
                </a:schemeClr>
              </a:solidFill>
            </a:rPr>
            <a:t>(10)</a:t>
          </a:r>
          <a:r>
            <a:rPr lang="ja-JP" altLang="en-US" sz="2000">
              <a:solidFill>
                <a:schemeClr val="tx2">
                  <a:lumMod val="75000"/>
                </a:schemeClr>
              </a:solidFill>
            </a:rPr>
            <a:t>社会教育指導者の役割</a:t>
          </a:r>
          <a:endParaRPr lang="ja-JP" altLang="en-US" sz="2000" dirty="0">
            <a:solidFill>
              <a:schemeClr val="tx2">
                <a:lumMod val="75000"/>
              </a:schemeClr>
            </a:solidFill>
          </a:endParaRPr>
        </a:p>
      </dgm:t>
    </dgm:pt>
    <dgm:pt modelId="{9E76085C-2477-4A57-85E3-F61273967C29}" type="parTrans" cxnId="{CD6FCFAA-96B6-4D9A-9AF6-188B98DF4B68}">
      <dgm:prSet/>
      <dgm:spPr/>
      <dgm:t>
        <a:bodyPr/>
        <a:lstStyle/>
        <a:p>
          <a:endParaRPr kumimoji="1" lang="ja-JP" altLang="en-US" sz="2400">
            <a:solidFill>
              <a:schemeClr val="tx2">
                <a:lumMod val="75000"/>
              </a:schemeClr>
            </a:solidFill>
          </a:endParaRPr>
        </a:p>
      </dgm:t>
    </dgm:pt>
    <dgm:pt modelId="{05BEDE9E-27C1-4C51-B76C-14F4F35F9449}" type="sibTrans" cxnId="{CD6FCFAA-96B6-4D9A-9AF6-188B98DF4B68}">
      <dgm:prSet/>
      <dgm:spPr/>
      <dgm:t>
        <a:bodyPr/>
        <a:lstStyle/>
        <a:p>
          <a:endParaRPr kumimoji="1" lang="ja-JP" altLang="en-US" sz="2400">
            <a:solidFill>
              <a:schemeClr val="tx2">
                <a:lumMod val="75000"/>
              </a:schemeClr>
            </a:solidFill>
          </a:endParaRPr>
        </a:p>
      </dgm:t>
    </dgm:pt>
    <dgm:pt modelId="{DD11D25E-ADBB-4003-8019-0FD377105510}" type="pres">
      <dgm:prSet presAssocID="{03931B42-F180-44C0-8D79-881832A52A40}" presName="linear" presStyleCnt="0">
        <dgm:presLayoutVars>
          <dgm:animLvl val="lvl"/>
          <dgm:resizeHandles val="exact"/>
        </dgm:presLayoutVars>
      </dgm:prSet>
      <dgm:spPr/>
    </dgm:pt>
    <dgm:pt modelId="{1F2A0816-349E-4B5E-8BA6-A66807326537}" type="pres">
      <dgm:prSet presAssocID="{9064246F-FF86-4AF7-8EE9-AB221101B390}" presName="parentText" presStyleLbl="node1" presStyleIdx="0" presStyleCnt="11" custLinFactY="-31619" custLinFactNeighborX="413" custLinFactNeighborY="-100000">
        <dgm:presLayoutVars>
          <dgm:chMax val="0"/>
          <dgm:bulletEnabled val="1"/>
        </dgm:presLayoutVars>
      </dgm:prSet>
      <dgm:spPr/>
    </dgm:pt>
    <dgm:pt modelId="{0EF75BCC-87E3-4783-BC61-156153E0EDEA}" type="pres">
      <dgm:prSet presAssocID="{B30F1EB0-FCB1-4012-8123-FF33E59306FC}" presName="spacer" presStyleCnt="0"/>
      <dgm:spPr/>
    </dgm:pt>
    <dgm:pt modelId="{17BA3D06-1943-4159-BE71-2C36DF0DAF80}" type="pres">
      <dgm:prSet presAssocID="{B0F604EF-8A5A-4049-9DAB-EF0DA9F2F2D4}" presName="parentText" presStyleLbl="node1" presStyleIdx="1" presStyleCnt="11">
        <dgm:presLayoutVars>
          <dgm:chMax val="0"/>
          <dgm:bulletEnabled val="1"/>
        </dgm:presLayoutVars>
      </dgm:prSet>
      <dgm:spPr/>
    </dgm:pt>
    <dgm:pt modelId="{FBB524B1-447F-456E-BF50-C96325E181CC}" type="pres">
      <dgm:prSet presAssocID="{4C0A93C0-1E62-4909-A401-F3C0D6111CB2}" presName="spacer" presStyleCnt="0"/>
      <dgm:spPr/>
    </dgm:pt>
    <dgm:pt modelId="{CA8C59A1-FADA-4E2D-AACD-488878476048}" type="pres">
      <dgm:prSet presAssocID="{9F839846-D245-412D-B096-CEDB84060B2C}" presName="parentText" presStyleLbl="node1" presStyleIdx="2" presStyleCnt="11">
        <dgm:presLayoutVars>
          <dgm:chMax val="0"/>
          <dgm:bulletEnabled val="1"/>
        </dgm:presLayoutVars>
      </dgm:prSet>
      <dgm:spPr/>
    </dgm:pt>
    <dgm:pt modelId="{F1B96386-C3C7-4611-837C-ACC7A74C75B0}" type="pres">
      <dgm:prSet presAssocID="{8ED91528-461B-4C11-980D-4AB4C383B53E}" presName="spacer" presStyleCnt="0"/>
      <dgm:spPr/>
    </dgm:pt>
    <dgm:pt modelId="{E78496D7-2801-4659-A423-898EF796F2CD}" type="pres">
      <dgm:prSet presAssocID="{0EDF6146-4C67-4137-9F28-40D794B4648D}" presName="parentText" presStyleLbl="node1" presStyleIdx="3" presStyleCnt="11">
        <dgm:presLayoutVars>
          <dgm:chMax val="0"/>
          <dgm:bulletEnabled val="1"/>
        </dgm:presLayoutVars>
      </dgm:prSet>
      <dgm:spPr/>
    </dgm:pt>
    <dgm:pt modelId="{5A644267-148D-4DBC-8D0E-D841E1E18FFB}" type="pres">
      <dgm:prSet presAssocID="{A51AB9FF-6601-42D6-B61D-AEE8BD7CEF34}" presName="spacer" presStyleCnt="0"/>
      <dgm:spPr/>
    </dgm:pt>
    <dgm:pt modelId="{330BD8C0-3F82-43B0-9A3B-D389FFCD5622}" type="pres">
      <dgm:prSet presAssocID="{E65708AD-7B51-4842-A68E-3585BE40BA98}" presName="parentText" presStyleLbl="node1" presStyleIdx="4" presStyleCnt="11">
        <dgm:presLayoutVars>
          <dgm:chMax val="0"/>
          <dgm:bulletEnabled val="1"/>
        </dgm:presLayoutVars>
      </dgm:prSet>
      <dgm:spPr/>
    </dgm:pt>
    <dgm:pt modelId="{6E13BE74-34D0-42C2-B6BB-408864F034ED}" type="pres">
      <dgm:prSet presAssocID="{E3717301-132C-41AB-9B15-898B889A264E}" presName="spacer" presStyleCnt="0"/>
      <dgm:spPr/>
    </dgm:pt>
    <dgm:pt modelId="{A7C2A547-AC1A-4144-9222-C99179DE5838}" type="pres">
      <dgm:prSet presAssocID="{0F525FB3-EBD6-40AD-94D1-69EE8615887A}" presName="parentText" presStyleLbl="node1" presStyleIdx="5" presStyleCnt="11">
        <dgm:presLayoutVars>
          <dgm:chMax val="0"/>
          <dgm:bulletEnabled val="1"/>
        </dgm:presLayoutVars>
      </dgm:prSet>
      <dgm:spPr/>
    </dgm:pt>
    <dgm:pt modelId="{D4EA9123-DBB6-4FEA-A05C-F164BB9462C9}" type="pres">
      <dgm:prSet presAssocID="{53BC714C-1AF7-4714-AE11-7B2676FE980C}" presName="spacer" presStyleCnt="0"/>
      <dgm:spPr/>
    </dgm:pt>
    <dgm:pt modelId="{B699AF06-A33C-4A92-8B79-9838A90E4534}" type="pres">
      <dgm:prSet presAssocID="{A4B519C6-1991-41DF-8991-2B146B9DA090}" presName="parentText" presStyleLbl="node1" presStyleIdx="6" presStyleCnt="11">
        <dgm:presLayoutVars>
          <dgm:chMax val="0"/>
          <dgm:bulletEnabled val="1"/>
        </dgm:presLayoutVars>
      </dgm:prSet>
      <dgm:spPr/>
    </dgm:pt>
    <dgm:pt modelId="{C2D184E4-B918-43A4-9BEE-95194FC0C91F}" type="pres">
      <dgm:prSet presAssocID="{BAD12B3A-73E0-49C1-A87B-CBAE50279395}" presName="spacer" presStyleCnt="0"/>
      <dgm:spPr/>
    </dgm:pt>
    <dgm:pt modelId="{E37C4957-E335-4805-A1E9-AA6CA43AF037}" type="pres">
      <dgm:prSet presAssocID="{8230A958-EE4F-4BA7-AF5C-17F06B910397}" presName="parentText" presStyleLbl="node1" presStyleIdx="7" presStyleCnt="11">
        <dgm:presLayoutVars>
          <dgm:chMax val="0"/>
          <dgm:bulletEnabled val="1"/>
        </dgm:presLayoutVars>
      </dgm:prSet>
      <dgm:spPr/>
    </dgm:pt>
    <dgm:pt modelId="{EEAC1150-7B00-47A9-9063-16919B3D11FC}" type="pres">
      <dgm:prSet presAssocID="{2006B89A-49BD-493A-8569-212DB4D65871}" presName="spacer" presStyleCnt="0"/>
      <dgm:spPr/>
    </dgm:pt>
    <dgm:pt modelId="{7EB125FE-AD69-4493-BABA-711434168D93}" type="pres">
      <dgm:prSet presAssocID="{46A0C6BB-E905-4A5B-885F-F65103E7BC5B}" presName="parentText" presStyleLbl="node1" presStyleIdx="8" presStyleCnt="11">
        <dgm:presLayoutVars>
          <dgm:chMax val="0"/>
          <dgm:bulletEnabled val="1"/>
        </dgm:presLayoutVars>
      </dgm:prSet>
      <dgm:spPr/>
    </dgm:pt>
    <dgm:pt modelId="{6B48666A-10D8-4881-9AA4-13CD1B3B1EDC}" type="pres">
      <dgm:prSet presAssocID="{12DD2F74-69C0-418F-AE89-B124EA976EA3}" presName="spacer" presStyleCnt="0"/>
      <dgm:spPr/>
    </dgm:pt>
    <dgm:pt modelId="{46ECECEE-E080-492F-974B-F692A8C02BC3}" type="pres">
      <dgm:prSet presAssocID="{FFEE451D-356E-4BD9-912B-E821F1E08A48}" presName="parentText" presStyleLbl="node1" presStyleIdx="9" presStyleCnt="11">
        <dgm:presLayoutVars>
          <dgm:chMax val="0"/>
          <dgm:bulletEnabled val="1"/>
        </dgm:presLayoutVars>
      </dgm:prSet>
      <dgm:spPr/>
    </dgm:pt>
    <dgm:pt modelId="{2C373984-6C1E-499A-93B4-284294E12818}" type="pres">
      <dgm:prSet presAssocID="{B5FBCB1D-721A-4901-A92D-2D7B4008ABDC}" presName="spacer" presStyleCnt="0"/>
      <dgm:spPr/>
    </dgm:pt>
    <dgm:pt modelId="{B8447C03-9459-4DC9-B868-AC0260B1F3C2}" type="pres">
      <dgm:prSet presAssocID="{692D5813-1E1C-433A-B708-30116DA041AA}" presName="parentText" presStyleLbl="node1" presStyleIdx="10" presStyleCnt="11">
        <dgm:presLayoutVars>
          <dgm:chMax val="0"/>
          <dgm:bulletEnabled val="1"/>
        </dgm:presLayoutVars>
      </dgm:prSet>
      <dgm:spPr/>
    </dgm:pt>
  </dgm:ptLst>
  <dgm:cxnLst>
    <dgm:cxn modelId="{4A5A7105-61BA-4C5D-A29D-B5DA8DEF1A4F}" type="presOf" srcId="{E65708AD-7B51-4842-A68E-3585BE40BA98}" destId="{330BD8C0-3F82-43B0-9A3B-D389FFCD5622}" srcOrd="0" destOrd="0" presId="urn:microsoft.com/office/officeart/2005/8/layout/vList2"/>
    <dgm:cxn modelId="{6119CF1B-1356-4C5E-9FCB-734B06E0C26A}" type="presOf" srcId="{9F839846-D245-412D-B096-CEDB84060B2C}" destId="{CA8C59A1-FADA-4E2D-AACD-488878476048}" srcOrd="0" destOrd="0" presId="urn:microsoft.com/office/officeart/2005/8/layout/vList2"/>
    <dgm:cxn modelId="{92E01524-7311-416B-AA07-F4FF88B12DEF}" type="presOf" srcId="{03931B42-F180-44C0-8D79-881832A52A40}" destId="{DD11D25E-ADBB-4003-8019-0FD377105510}" srcOrd="0" destOrd="0" presId="urn:microsoft.com/office/officeart/2005/8/layout/vList2"/>
    <dgm:cxn modelId="{EA2BE62A-98B0-4A4C-ACBB-6D802C80C412}" type="presOf" srcId="{B0F604EF-8A5A-4049-9DAB-EF0DA9F2F2D4}" destId="{17BA3D06-1943-4159-BE71-2C36DF0DAF80}" srcOrd="0" destOrd="0" presId="urn:microsoft.com/office/officeart/2005/8/layout/vList2"/>
    <dgm:cxn modelId="{CB4AB032-68C9-4516-9E2F-A63219A0ADE4}" srcId="{03931B42-F180-44C0-8D79-881832A52A40}" destId="{9064246F-FF86-4AF7-8EE9-AB221101B390}" srcOrd="0" destOrd="0" parTransId="{1358DD77-6538-4439-B9A1-DA9F9CF7717D}" sibTransId="{B30F1EB0-FCB1-4012-8123-FF33E59306FC}"/>
    <dgm:cxn modelId="{BBC7A038-C90C-4F4B-8605-69A7C2F1085A}" type="presOf" srcId="{692D5813-1E1C-433A-B708-30116DA041AA}" destId="{B8447C03-9459-4DC9-B868-AC0260B1F3C2}" srcOrd="0" destOrd="0" presId="urn:microsoft.com/office/officeart/2005/8/layout/vList2"/>
    <dgm:cxn modelId="{CED71562-794B-46C1-8B73-EF58EDE9297B}" srcId="{03931B42-F180-44C0-8D79-881832A52A40}" destId="{46A0C6BB-E905-4A5B-885F-F65103E7BC5B}" srcOrd="8" destOrd="0" parTransId="{A99AEA70-1FA0-4891-A22E-B819ED90B157}" sibTransId="{12DD2F74-69C0-418F-AE89-B124EA976EA3}"/>
    <dgm:cxn modelId="{26172043-E0E5-4794-A736-C861858B5A99}" srcId="{03931B42-F180-44C0-8D79-881832A52A40}" destId="{0EDF6146-4C67-4137-9F28-40D794B4648D}" srcOrd="3" destOrd="0" parTransId="{95DE6327-FF54-438D-81E3-DFB1117FD706}" sibTransId="{A51AB9FF-6601-42D6-B61D-AEE8BD7CEF34}"/>
    <dgm:cxn modelId="{9E455144-CBFA-4215-8001-A52171FEF150}" srcId="{03931B42-F180-44C0-8D79-881832A52A40}" destId="{B0F604EF-8A5A-4049-9DAB-EF0DA9F2F2D4}" srcOrd="1" destOrd="0" parTransId="{4EBB8564-8F94-400E-8A66-816F1B467A1F}" sibTransId="{4C0A93C0-1E62-4909-A401-F3C0D6111CB2}"/>
    <dgm:cxn modelId="{8AE61D49-9561-416F-ACF1-9E7EE3D9DA0B}" srcId="{03931B42-F180-44C0-8D79-881832A52A40}" destId="{E65708AD-7B51-4842-A68E-3585BE40BA98}" srcOrd="4" destOrd="0" parTransId="{C5DFA08D-9651-41E9-A962-D71FA9F19416}" sibTransId="{E3717301-132C-41AB-9B15-898B889A264E}"/>
    <dgm:cxn modelId="{1F8FA149-453D-455A-8A16-B2DCB5B85CBE}" srcId="{03931B42-F180-44C0-8D79-881832A52A40}" destId="{9F839846-D245-412D-B096-CEDB84060B2C}" srcOrd="2" destOrd="0" parTransId="{744EAADE-8B0B-44FA-80E8-FB9A4E0840C4}" sibTransId="{8ED91528-461B-4C11-980D-4AB4C383B53E}"/>
    <dgm:cxn modelId="{C0A6DA58-7D67-4E0C-AFCE-2F5B0C599F27}" type="presOf" srcId="{A4B519C6-1991-41DF-8991-2B146B9DA090}" destId="{B699AF06-A33C-4A92-8B79-9838A90E4534}" srcOrd="0" destOrd="0" presId="urn:microsoft.com/office/officeart/2005/8/layout/vList2"/>
    <dgm:cxn modelId="{ED4D8F80-7796-44A5-9FD5-E0B2A730C942}" srcId="{03931B42-F180-44C0-8D79-881832A52A40}" destId="{0F525FB3-EBD6-40AD-94D1-69EE8615887A}" srcOrd="5" destOrd="0" parTransId="{093C957E-8D9A-478E-8B69-DDAB6274BC21}" sibTransId="{53BC714C-1AF7-4714-AE11-7B2676FE980C}"/>
    <dgm:cxn modelId="{F4C4DD86-9823-45C9-924E-B13B6C28247D}" type="presOf" srcId="{8230A958-EE4F-4BA7-AF5C-17F06B910397}" destId="{E37C4957-E335-4805-A1E9-AA6CA43AF037}" srcOrd="0" destOrd="0" presId="urn:microsoft.com/office/officeart/2005/8/layout/vList2"/>
    <dgm:cxn modelId="{E8DC7AA2-0E71-45BD-B154-06F0FFB7A18F}" srcId="{03931B42-F180-44C0-8D79-881832A52A40}" destId="{8230A958-EE4F-4BA7-AF5C-17F06B910397}" srcOrd="7" destOrd="0" parTransId="{A9AD2522-D898-4646-96E5-0CC6E2EA9431}" sibTransId="{2006B89A-49BD-493A-8569-212DB4D65871}"/>
    <dgm:cxn modelId="{6F7FCDA6-DE92-4208-9552-11D330789811}" srcId="{03931B42-F180-44C0-8D79-881832A52A40}" destId="{FFEE451D-356E-4BD9-912B-E821F1E08A48}" srcOrd="9" destOrd="0" parTransId="{DB2EBCA8-87B9-4EF1-8DB8-094A05AF2AA9}" sibTransId="{B5FBCB1D-721A-4901-A92D-2D7B4008ABDC}"/>
    <dgm:cxn modelId="{CD6FCFAA-96B6-4D9A-9AF6-188B98DF4B68}" srcId="{03931B42-F180-44C0-8D79-881832A52A40}" destId="{692D5813-1E1C-433A-B708-30116DA041AA}" srcOrd="10" destOrd="0" parTransId="{9E76085C-2477-4A57-85E3-F61273967C29}" sibTransId="{05BEDE9E-27C1-4C51-B76C-14F4F35F9449}"/>
    <dgm:cxn modelId="{AA5F39AC-E7B8-4869-A131-510F8AC32547}" type="presOf" srcId="{9064246F-FF86-4AF7-8EE9-AB221101B390}" destId="{1F2A0816-349E-4B5E-8BA6-A66807326537}" srcOrd="0" destOrd="0" presId="urn:microsoft.com/office/officeart/2005/8/layout/vList2"/>
    <dgm:cxn modelId="{E37664B5-8D4D-4FAF-8E34-F7418A203084}" type="presOf" srcId="{0EDF6146-4C67-4137-9F28-40D794B4648D}" destId="{E78496D7-2801-4659-A423-898EF796F2CD}" srcOrd="0" destOrd="0" presId="urn:microsoft.com/office/officeart/2005/8/layout/vList2"/>
    <dgm:cxn modelId="{C2D7B8C1-2E9F-4FD2-AD0D-BAD5234F716B}" type="presOf" srcId="{0F525FB3-EBD6-40AD-94D1-69EE8615887A}" destId="{A7C2A547-AC1A-4144-9222-C99179DE5838}" srcOrd="0" destOrd="0" presId="urn:microsoft.com/office/officeart/2005/8/layout/vList2"/>
    <dgm:cxn modelId="{187A88E6-0184-4833-AD4E-ED1C8CD1EE04}" srcId="{03931B42-F180-44C0-8D79-881832A52A40}" destId="{A4B519C6-1991-41DF-8991-2B146B9DA090}" srcOrd="6" destOrd="0" parTransId="{8E8E71E2-EE30-42E7-9C47-4FFDAB970837}" sibTransId="{BAD12B3A-73E0-49C1-A87B-CBAE50279395}"/>
    <dgm:cxn modelId="{8D75E2E9-ABE7-448B-9E5F-E106D47931AA}" type="presOf" srcId="{46A0C6BB-E905-4A5B-885F-F65103E7BC5B}" destId="{7EB125FE-AD69-4493-BABA-711434168D93}" srcOrd="0" destOrd="0" presId="urn:microsoft.com/office/officeart/2005/8/layout/vList2"/>
    <dgm:cxn modelId="{EA65ABF5-6DAB-4C59-8E41-03C9654BF57C}" type="presOf" srcId="{FFEE451D-356E-4BD9-912B-E821F1E08A48}" destId="{46ECECEE-E080-492F-974B-F692A8C02BC3}" srcOrd="0" destOrd="0" presId="urn:microsoft.com/office/officeart/2005/8/layout/vList2"/>
    <dgm:cxn modelId="{E4D064B1-8E6A-4EEC-A518-2C12BBA72755}" type="presParOf" srcId="{DD11D25E-ADBB-4003-8019-0FD377105510}" destId="{1F2A0816-349E-4B5E-8BA6-A66807326537}" srcOrd="0" destOrd="0" presId="urn:microsoft.com/office/officeart/2005/8/layout/vList2"/>
    <dgm:cxn modelId="{C4ED2FB0-8DC3-498F-9770-9EC91BD4A4F9}" type="presParOf" srcId="{DD11D25E-ADBB-4003-8019-0FD377105510}" destId="{0EF75BCC-87E3-4783-BC61-156153E0EDEA}" srcOrd="1" destOrd="0" presId="urn:microsoft.com/office/officeart/2005/8/layout/vList2"/>
    <dgm:cxn modelId="{3FF4F1CB-35D1-4FD3-AF20-C9C8FED44963}" type="presParOf" srcId="{DD11D25E-ADBB-4003-8019-0FD377105510}" destId="{17BA3D06-1943-4159-BE71-2C36DF0DAF80}" srcOrd="2" destOrd="0" presId="urn:microsoft.com/office/officeart/2005/8/layout/vList2"/>
    <dgm:cxn modelId="{868AE8E7-AEE7-4EE9-A1A3-C7A3CF280A41}" type="presParOf" srcId="{DD11D25E-ADBB-4003-8019-0FD377105510}" destId="{FBB524B1-447F-456E-BF50-C96325E181CC}" srcOrd="3" destOrd="0" presId="urn:microsoft.com/office/officeart/2005/8/layout/vList2"/>
    <dgm:cxn modelId="{F0B640D6-8BEA-49A1-9E64-037F7EEA7572}" type="presParOf" srcId="{DD11D25E-ADBB-4003-8019-0FD377105510}" destId="{CA8C59A1-FADA-4E2D-AACD-488878476048}" srcOrd="4" destOrd="0" presId="urn:microsoft.com/office/officeart/2005/8/layout/vList2"/>
    <dgm:cxn modelId="{E551193D-A047-4F4C-BC30-6E1D6AECEC46}" type="presParOf" srcId="{DD11D25E-ADBB-4003-8019-0FD377105510}" destId="{F1B96386-C3C7-4611-837C-ACC7A74C75B0}" srcOrd="5" destOrd="0" presId="urn:microsoft.com/office/officeart/2005/8/layout/vList2"/>
    <dgm:cxn modelId="{008AB3F4-0B1D-441D-B288-E8509FF71AED}" type="presParOf" srcId="{DD11D25E-ADBB-4003-8019-0FD377105510}" destId="{E78496D7-2801-4659-A423-898EF796F2CD}" srcOrd="6" destOrd="0" presId="urn:microsoft.com/office/officeart/2005/8/layout/vList2"/>
    <dgm:cxn modelId="{478D618A-F99C-4B0E-983D-621E45CBC243}" type="presParOf" srcId="{DD11D25E-ADBB-4003-8019-0FD377105510}" destId="{5A644267-148D-4DBC-8D0E-D841E1E18FFB}" srcOrd="7" destOrd="0" presId="urn:microsoft.com/office/officeart/2005/8/layout/vList2"/>
    <dgm:cxn modelId="{B475B2FB-45F8-4876-B5F2-75FC65245259}" type="presParOf" srcId="{DD11D25E-ADBB-4003-8019-0FD377105510}" destId="{330BD8C0-3F82-43B0-9A3B-D389FFCD5622}" srcOrd="8" destOrd="0" presId="urn:microsoft.com/office/officeart/2005/8/layout/vList2"/>
    <dgm:cxn modelId="{B470808E-757C-4922-9165-B08F1FD6E4EE}" type="presParOf" srcId="{DD11D25E-ADBB-4003-8019-0FD377105510}" destId="{6E13BE74-34D0-42C2-B6BB-408864F034ED}" srcOrd="9" destOrd="0" presId="urn:microsoft.com/office/officeart/2005/8/layout/vList2"/>
    <dgm:cxn modelId="{F0974AF5-A5F4-4982-B554-CD01A49BE6D1}" type="presParOf" srcId="{DD11D25E-ADBB-4003-8019-0FD377105510}" destId="{A7C2A547-AC1A-4144-9222-C99179DE5838}" srcOrd="10" destOrd="0" presId="urn:microsoft.com/office/officeart/2005/8/layout/vList2"/>
    <dgm:cxn modelId="{60EB23B2-0C53-4FA1-99E0-6B23A41B7332}" type="presParOf" srcId="{DD11D25E-ADBB-4003-8019-0FD377105510}" destId="{D4EA9123-DBB6-4FEA-A05C-F164BB9462C9}" srcOrd="11" destOrd="0" presId="urn:microsoft.com/office/officeart/2005/8/layout/vList2"/>
    <dgm:cxn modelId="{98362B73-B4EA-429F-9CBC-F5B3D9D552F3}" type="presParOf" srcId="{DD11D25E-ADBB-4003-8019-0FD377105510}" destId="{B699AF06-A33C-4A92-8B79-9838A90E4534}" srcOrd="12" destOrd="0" presId="urn:microsoft.com/office/officeart/2005/8/layout/vList2"/>
    <dgm:cxn modelId="{75414225-D99D-469F-88A9-E94C5F4F4BDC}" type="presParOf" srcId="{DD11D25E-ADBB-4003-8019-0FD377105510}" destId="{C2D184E4-B918-43A4-9BEE-95194FC0C91F}" srcOrd="13" destOrd="0" presId="urn:microsoft.com/office/officeart/2005/8/layout/vList2"/>
    <dgm:cxn modelId="{49CB3BF8-4CAE-43B9-9811-37082EC1BDD9}" type="presParOf" srcId="{DD11D25E-ADBB-4003-8019-0FD377105510}" destId="{E37C4957-E335-4805-A1E9-AA6CA43AF037}" srcOrd="14" destOrd="0" presId="urn:microsoft.com/office/officeart/2005/8/layout/vList2"/>
    <dgm:cxn modelId="{B4C24DAF-CDA0-457C-BAD3-BA6679F1A3C9}" type="presParOf" srcId="{DD11D25E-ADBB-4003-8019-0FD377105510}" destId="{EEAC1150-7B00-47A9-9063-16919B3D11FC}" srcOrd="15" destOrd="0" presId="urn:microsoft.com/office/officeart/2005/8/layout/vList2"/>
    <dgm:cxn modelId="{B8C9EE38-CE15-4DD0-8C7B-1BF7DE5F03EB}" type="presParOf" srcId="{DD11D25E-ADBB-4003-8019-0FD377105510}" destId="{7EB125FE-AD69-4493-BABA-711434168D93}" srcOrd="16" destOrd="0" presId="urn:microsoft.com/office/officeart/2005/8/layout/vList2"/>
    <dgm:cxn modelId="{656CAC60-5D2C-4106-83B7-829ED068D814}" type="presParOf" srcId="{DD11D25E-ADBB-4003-8019-0FD377105510}" destId="{6B48666A-10D8-4881-9AA4-13CD1B3B1EDC}" srcOrd="17" destOrd="0" presId="urn:microsoft.com/office/officeart/2005/8/layout/vList2"/>
    <dgm:cxn modelId="{DD36CBCB-A9FA-4CEF-8F09-B17177EF0FD2}" type="presParOf" srcId="{DD11D25E-ADBB-4003-8019-0FD377105510}" destId="{46ECECEE-E080-492F-974B-F692A8C02BC3}" srcOrd="18" destOrd="0" presId="urn:microsoft.com/office/officeart/2005/8/layout/vList2"/>
    <dgm:cxn modelId="{0E834260-3F4B-4F5A-8E9E-516CFB455E6B}" type="presParOf" srcId="{DD11D25E-ADBB-4003-8019-0FD377105510}" destId="{2C373984-6C1E-499A-93B4-284294E12818}" srcOrd="19" destOrd="0" presId="urn:microsoft.com/office/officeart/2005/8/layout/vList2"/>
    <dgm:cxn modelId="{84CA11B3-8941-4951-8BDA-469E94FEEF76}" type="presParOf" srcId="{DD11D25E-ADBB-4003-8019-0FD377105510}" destId="{B8447C03-9459-4DC9-B868-AC0260B1F3C2}"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A0816-349E-4B5E-8BA6-A66807326537}">
      <dsp:nvSpPr>
        <dsp:cNvPr id="0" name=""/>
        <dsp:cNvSpPr/>
      </dsp:nvSpPr>
      <dsp:spPr>
        <a:xfrm>
          <a:off x="0" y="0"/>
          <a:ext cx="8712968" cy="44659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solidFill>
                <a:schemeClr val="tx2">
                  <a:lumMod val="75000"/>
                </a:schemeClr>
              </a:solidFill>
            </a:rPr>
            <a:t>はじめに　本科目のねらい・内容・課題</a:t>
          </a:r>
        </a:p>
      </dsp:txBody>
      <dsp:txXfrm>
        <a:off x="21801" y="21801"/>
        <a:ext cx="8669366" cy="402997"/>
      </dsp:txXfrm>
    </dsp:sp>
    <dsp:sp modelId="{17BA3D06-1943-4159-BE71-2C36DF0DAF80}">
      <dsp:nvSpPr>
        <dsp:cNvPr id="0" name=""/>
        <dsp:cNvSpPr/>
      </dsp:nvSpPr>
      <dsp:spPr>
        <a:xfrm>
          <a:off x="0" y="459450"/>
          <a:ext cx="8712968" cy="446599"/>
        </a:xfrm>
        <a:prstGeom prst="roundRect">
          <a:avLst/>
        </a:prstGeom>
        <a:solidFill>
          <a:schemeClr val="accent5">
            <a:hueOff val="-993388"/>
            <a:satOff val="3981"/>
            <a:lumOff val="86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ja-JP" sz="2000" kern="1200" dirty="0">
              <a:solidFill>
                <a:schemeClr val="tx2">
                  <a:lumMod val="75000"/>
                </a:schemeClr>
              </a:solidFill>
            </a:rPr>
            <a:t>(1)</a:t>
          </a:r>
          <a:r>
            <a:rPr lang="ja-JP" altLang="en-US" sz="2000" kern="1200" dirty="0">
              <a:solidFill>
                <a:schemeClr val="tx2">
                  <a:lumMod val="75000"/>
                </a:schemeClr>
              </a:solidFill>
            </a:rPr>
            <a:t>生涯学習・生涯教育論の展開と学習の実際</a:t>
          </a:r>
          <a:endParaRPr kumimoji="1" lang="ja-JP" altLang="en-US" sz="2000" kern="1200" dirty="0">
            <a:solidFill>
              <a:schemeClr val="tx2">
                <a:lumMod val="75000"/>
              </a:schemeClr>
            </a:solidFill>
          </a:endParaRPr>
        </a:p>
      </dsp:txBody>
      <dsp:txXfrm>
        <a:off x="21801" y="481251"/>
        <a:ext cx="8669366" cy="402997"/>
      </dsp:txXfrm>
    </dsp:sp>
    <dsp:sp modelId="{CA8C59A1-FADA-4E2D-AACD-488878476048}">
      <dsp:nvSpPr>
        <dsp:cNvPr id="0" name=""/>
        <dsp:cNvSpPr/>
      </dsp:nvSpPr>
      <dsp:spPr>
        <a:xfrm>
          <a:off x="0" y="918833"/>
          <a:ext cx="8712968" cy="446599"/>
        </a:xfrm>
        <a:prstGeom prst="roundRect">
          <a:avLst/>
        </a:prstGeom>
        <a:solidFill>
          <a:schemeClr val="accent5">
            <a:hueOff val="-1986775"/>
            <a:satOff val="7962"/>
            <a:lumOff val="172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ja-JP" sz="2000" kern="1200" dirty="0">
              <a:solidFill>
                <a:schemeClr val="tx2">
                  <a:lumMod val="75000"/>
                </a:schemeClr>
              </a:solidFill>
            </a:rPr>
            <a:t>(2)</a:t>
          </a:r>
          <a:r>
            <a:rPr lang="ja-JP" altLang="en-US" sz="2000" kern="1200" dirty="0">
              <a:solidFill>
                <a:schemeClr val="tx2">
                  <a:lumMod val="75000"/>
                </a:schemeClr>
              </a:solidFill>
            </a:rPr>
            <a:t>生涯学習社会における家庭教育・学校教育・社会教育の役割と連携</a:t>
          </a:r>
        </a:p>
      </dsp:txBody>
      <dsp:txXfrm>
        <a:off x="21801" y="940634"/>
        <a:ext cx="8669366" cy="402997"/>
      </dsp:txXfrm>
    </dsp:sp>
    <dsp:sp modelId="{E78496D7-2801-4659-A423-898EF796F2CD}">
      <dsp:nvSpPr>
        <dsp:cNvPr id="0" name=""/>
        <dsp:cNvSpPr/>
      </dsp:nvSpPr>
      <dsp:spPr>
        <a:xfrm>
          <a:off x="0" y="1378215"/>
          <a:ext cx="8712968" cy="446599"/>
        </a:xfrm>
        <a:prstGeom prst="roundRect">
          <a:avLst/>
        </a:prstGeom>
        <a:solidFill>
          <a:schemeClr val="accent5">
            <a:hueOff val="-2980163"/>
            <a:satOff val="11943"/>
            <a:lumOff val="258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ja-JP" sz="2000" kern="1200">
              <a:solidFill>
                <a:schemeClr val="tx2">
                  <a:lumMod val="75000"/>
                </a:schemeClr>
              </a:solidFill>
            </a:rPr>
            <a:t>(3)</a:t>
          </a:r>
          <a:r>
            <a:rPr lang="ja-JP" altLang="en-US" sz="2000" kern="1200">
              <a:solidFill>
                <a:schemeClr val="tx2">
                  <a:lumMod val="75000"/>
                </a:schemeClr>
              </a:solidFill>
            </a:rPr>
            <a:t>生涯学習振興施策の立案と推進</a:t>
          </a:r>
          <a:endParaRPr lang="ja-JP" altLang="en-US" sz="2000" kern="1200" dirty="0">
            <a:solidFill>
              <a:schemeClr val="tx2">
                <a:lumMod val="75000"/>
              </a:schemeClr>
            </a:solidFill>
          </a:endParaRPr>
        </a:p>
      </dsp:txBody>
      <dsp:txXfrm>
        <a:off x="21801" y="1400016"/>
        <a:ext cx="8669366" cy="402997"/>
      </dsp:txXfrm>
    </dsp:sp>
    <dsp:sp modelId="{330BD8C0-3F82-43B0-9A3B-D389FFCD5622}">
      <dsp:nvSpPr>
        <dsp:cNvPr id="0" name=""/>
        <dsp:cNvSpPr/>
      </dsp:nvSpPr>
      <dsp:spPr>
        <a:xfrm>
          <a:off x="0" y="1837597"/>
          <a:ext cx="8712968" cy="446599"/>
        </a:xfrm>
        <a:prstGeom prst="roundRect">
          <a:avLst/>
        </a:prstGeom>
        <a:solidFill>
          <a:schemeClr val="accent5">
            <a:hueOff val="-3973551"/>
            <a:satOff val="15924"/>
            <a:lumOff val="345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ja-JP" sz="2000" kern="1200">
              <a:solidFill>
                <a:schemeClr val="tx2">
                  <a:lumMod val="75000"/>
                </a:schemeClr>
              </a:solidFill>
            </a:rPr>
            <a:t>(4)</a:t>
          </a:r>
          <a:r>
            <a:rPr lang="ja-JP" altLang="en-US" sz="2000" kern="1200">
              <a:solidFill>
                <a:schemeClr val="tx2">
                  <a:lumMod val="75000"/>
                </a:schemeClr>
              </a:solidFill>
            </a:rPr>
            <a:t>教育の原理とわが国における社会教育の意義・発展・特質</a:t>
          </a:r>
          <a:endParaRPr lang="ja-JP" altLang="en-US" sz="2000" kern="1200" dirty="0">
            <a:solidFill>
              <a:schemeClr val="tx2">
                <a:lumMod val="75000"/>
              </a:schemeClr>
            </a:solidFill>
          </a:endParaRPr>
        </a:p>
      </dsp:txBody>
      <dsp:txXfrm>
        <a:off x="21801" y="1859398"/>
        <a:ext cx="8669366" cy="402997"/>
      </dsp:txXfrm>
    </dsp:sp>
    <dsp:sp modelId="{A7C2A547-AC1A-4144-9222-C99179DE5838}">
      <dsp:nvSpPr>
        <dsp:cNvPr id="0" name=""/>
        <dsp:cNvSpPr/>
      </dsp:nvSpPr>
      <dsp:spPr>
        <a:xfrm>
          <a:off x="0" y="2296980"/>
          <a:ext cx="8712968" cy="446599"/>
        </a:xfrm>
        <a:prstGeom prst="roundRect">
          <a:avLst/>
        </a:prstGeom>
        <a:solidFill>
          <a:schemeClr val="accent5">
            <a:hueOff val="-4966938"/>
            <a:satOff val="19906"/>
            <a:lumOff val="43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ja-JP" sz="2000" kern="1200" dirty="0">
              <a:solidFill>
                <a:schemeClr val="tx2">
                  <a:lumMod val="75000"/>
                </a:schemeClr>
              </a:solidFill>
            </a:rPr>
            <a:t>(5)</a:t>
          </a:r>
          <a:r>
            <a:rPr lang="ja-JP" altLang="en-US" sz="2000" kern="1200" dirty="0">
              <a:solidFill>
                <a:schemeClr val="tx2">
                  <a:lumMod val="75000"/>
                </a:schemeClr>
              </a:solidFill>
            </a:rPr>
            <a:t>社会教育行政の意義・役割と一般行政との連携</a:t>
          </a:r>
        </a:p>
      </dsp:txBody>
      <dsp:txXfrm>
        <a:off x="21801" y="2318781"/>
        <a:ext cx="8669366" cy="402997"/>
      </dsp:txXfrm>
    </dsp:sp>
    <dsp:sp modelId="{B699AF06-A33C-4A92-8B79-9838A90E4534}">
      <dsp:nvSpPr>
        <dsp:cNvPr id="0" name=""/>
        <dsp:cNvSpPr/>
      </dsp:nvSpPr>
      <dsp:spPr>
        <a:xfrm>
          <a:off x="0" y="2756362"/>
          <a:ext cx="8712968" cy="446599"/>
        </a:xfrm>
        <a:prstGeom prst="roundRect">
          <a:avLst/>
        </a:prstGeom>
        <a:solidFill>
          <a:schemeClr val="accent5">
            <a:hueOff val="-5960326"/>
            <a:satOff val="23887"/>
            <a:lumOff val="5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ja-JP" sz="2000" kern="1200" dirty="0">
              <a:solidFill>
                <a:schemeClr val="tx2">
                  <a:lumMod val="75000"/>
                </a:schemeClr>
              </a:solidFill>
            </a:rPr>
            <a:t>(6)</a:t>
          </a:r>
          <a:r>
            <a:rPr lang="ja-JP" altLang="en-US" sz="2000" kern="1200" dirty="0">
              <a:solidFill>
                <a:schemeClr val="tx2">
                  <a:lumMod val="75000"/>
                </a:schemeClr>
              </a:solidFill>
            </a:rPr>
            <a:t>自治体の行財政制度と教育関連法規</a:t>
          </a:r>
        </a:p>
      </dsp:txBody>
      <dsp:txXfrm>
        <a:off x="21801" y="2778163"/>
        <a:ext cx="8669366" cy="402997"/>
      </dsp:txXfrm>
    </dsp:sp>
    <dsp:sp modelId="{E37C4957-E335-4805-A1E9-AA6CA43AF037}">
      <dsp:nvSpPr>
        <dsp:cNvPr id="0" name=""/>
        <dsp:cNvSpPr/>
      </dsp:nvSpPr>
      <dsp:spPr>
        <a:xfrm>
          <a:off x="0" y="3215744"/>
          <a:ext cx="8712968" cy="446599"/>
        </a:xfrm>
        <a:prstGeom prst="roundRect">
          <a:avLst/>
        </a:prstGeom>
        <a:solidFill>
          <a:schemeClr val="accent5">
            <a:hueOff val="-6953714"/>
            <a:satOff val="27868"/>
            <a:lumOff val="604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ja-JP" sz="2000" kern="1200" dirty="0">
              <a:solidFill>
                <a:schemeClr val="tx2">
                  <a:lumMod val="75000"/>
                </a:schemeClr>
              </a:solidFill>
            </a:rPr>
            <a:t>(7)</a:t>
          </a:r>
          <a:r>
            <a:rPr lang="ja-JP" altLang="en-US" sz="2000" kern="1200" dirty="0">
              <a:solidFill>
                <a:schemeClr val="tx2">
                  <a:lumMod val="75000"/>
                </a:schemeClr>
              </a:solidFill>
            </a:rPr>
            <a:t>社会教育の内容・方法・形態（学習情報の提供と学習相談、評価を含む）</a:t>
          </a:r>
        </a:p>
      </dsp:txBody>
      <dsp:txXfrm>
        <a:off x="21801" y="3237545"/>
        <a:ext cx="8669366" cy="402997"/>
      </dsp:txXfrm>
    </dsp:sp>
    <dsp:sp modelId="{7EB125FE-AD69-4493-BABA-711434168D93}">
      <dsp:nvSpPr>
        <dsp:cNvPr id="0" name=""/>
        <dsp:cNvSpPr/>
      </dsp:nvSpPr>
      <dsp:spPr>
        <a:xfrm>
          <a:off x="0" y="3675127"/>
          <a:ext cx="8712968" cy="446599"/>
        </a:xfrm>
        <a:prstGeom prst="roundRect">
          <a:avLst/>
        </a:prstGeom>
        <a:solidFill>
          <a:schemeClr val="accent5">
            <a:hueOff val="-7947101"/>
            <a:satOff val="31849"/>
            <a:lumOff val="690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ja-JP" sz="2000" kern="1200">
              <a:solidFill>
                <a:schemeClr val="tx2">
                  <a:lumMod val="75000"/>
                </a:schemeClr>
              </a:solidFill>
            </a:rPr>
            <a:t>(8)</a:t>
          </a:r>
          <a:r>
            <a:rPr lang="ja-JP" altLang="en-US" sz="2000" kern="1200">
              <a:solidFill>
                <a:schemeClr val="tx2">
                  <a:lumMod val="75000"/>
                </a:schemeClr>
              </a:solidFill>
            </a:rPr>
            <a:t>学習への支援と学習成果の評価と活用</a:t>
          </a:r>
          <a:endParaRPr lang="ja-JP" altLang="en-US" sz="2000" kern="1200" dirty="0">
            <a:solidFill>
              <a:schemeClr val="tx2">
                <a:lumMod val="75000"/>
              </a:schemeClr>
            </a:solidFill>
          </a:endParaRPr>
        </a:p>
      </dsp:txBody>
      <dsp:txXfrm>
        <a:off x="21801" y="3696928"/>
        <a:ext cx="8669366" cy="402997"/>
      </dsp:txXfrm>
    </dsp:sp>
    <dsp:sp modelId="{46ECECEE-E080-492F-974B-F692A8C02BC3}">
      <dsp:nvSpPr>
        <dsp:cNvPr id="0" name=""/>
        <dsp:cNvSpPr/>
      </dsp:nvSpPr>
      <dsp:spPr>
        <a:xfrm>
          <a:off x="0" y="4134509"/>
          <a:ext cx="8712968" cy="446599"/>
        </a:xfrm>
        <a:prstGeom prst="roundRect">
          <a:avLst/>
        </a:prstGeom>
        <a:solidFill>
          <a:schemeClr val="accent5">
            <a:hueOff val="-8940489"/>
            <a:satOff val="35830"/>
            <a:lumOff val="77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ja-JP" sz="2000" kern="1200" dirty="0">
              <a:solidFill>
                <a:schemeClr val="tx2">
                  <a:lumMod val="75000"/>
                </a:schemeClr>
              </a:solidFill>
            </a:rPr>
            <a:t>(9)</a:t>
          </a:r>
          <a:r>
            <a:rPr lang="ja-JP" altLang="en-US" sz="2000" kern="1200" dirty="0">
              <a:solidFill>
                <a:schemeClr val="tx2">
                  <a:lumMod val="75000"/>
                </a:schemeClr>
              </a:solidFill>
            </a:rPr>
            <a:t>社会教育施設・生涯学習関連施設の管理・運営と連携</a:t>
          </a:r>
        </a:p>
      </dsp:txBody>
      <dsp:txXfrm>
        <a:off x="21801" y="4156310"/>
        <a:ext cx="8669366" cy="402997"/>
      </dsp:txXfrm>
    </dsp:sp>
    <dsp:sp modelId="{B8447C03-9459-4DC9-B868-AC0260B1F3C2}">
      <dsp:nvSpPr>
        <dsp:cNvPr id="0" name=""/>
        <dsp:cNvSpPr/>
      </dsp:nvSpPr>
      <dsp:spPr>
        <a:xfrm>
          <a:off x="0" y="4593891"/>
          <a:ext cx="8712968" cy="446599"/>
        </a:xfrm>
        <a:prstGeom prst="roundRect">
          <a:avLst/>
        </a:prstGeom>
        <a:solidFill>
          <a:schemeClr val="accent5">
            <a:hueOff val="-9933876"/>
            <a:satOff val="39811"/>
            <a:lumOff val="86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ja-JP" sz="2000" kern="1200">
              <a:solidFill>
                <a:schemeClr val="tx2">
                  <a:lumMod val="75000"/>
                </a:schemeClr>
              </a:solidFill>
            </a:rPr>
            <a:t>(10)</a:t>
          </a:r>
          <a:r>
            <a:rPr lang="ja-JP" altLang="en-US" sz="2000" kern="1200">
              <a:solidFill>
                <a:schemeClr val="tx2">
                  <a:lumMod val="75000"/>
                </a:schemeClr>
              </a:solidFill>
            </a:rPr>
            <a:t>社会教育指導者の役割</a:t>
          </a:r>
          <a:endParaRPr lang="ja-JP" altLang="en-US" sz="2000" kern="1200" dirty="0">
            <a:solidFill>
              <a:schemeClr val="tx2">
                <a:lumMod val="75000"/>
              </a:schemeClr>
            </a:solidFill>
          </a:endParaRPr>
        </a:p>
      </dsp:txBody>
      <dsp:txXfrm>
        <a:off x="21801" y="4615692"/>
        <a:ext cx="8669366" cy="4029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1D5B4E-802D-4517-AC08-92F0A546C953}" type="datetimeFigureOut">
              <a:rPr kumimoji="1" lang="ja-JP" altLang="en-US" smtClean="0"/>
              <a:pPr/>
              <a:t>2017/8/5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26AD93-4D83-43BE-A6C6-81D9A98AA268}" type="slidenum">
              <a:rPr kumimoji="1" lang="ja-JP" altLang="en-US" smtClean="0"/>
              <a:pPr/>
              <a:t>‹#›</a:t>
            </a:fld>
            <a:endParaRPr kumimoji="1" lang="ja-JP" altLang="en-US"/>
          </a:p>
        </p:txBody>
      </p:sp>
    </p:spTree>
    <p:extLst>
      <p:ext uri="{BB962C8B-B14F-4D97-AF65-F5344CB8AC3E}">
        <p14:creationId xmlns:p14="http://schemas.microsoft.com/office/powerpoint/2010/main" val="32097864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926AD93-4D83-43BE-A6C6-81D9A98AA268}" type="slidenum">
              <a:rPr kumimoji="1" lang="ja-JP" altLang="en-US" smtClean="0"/>
              <a:pPr/>
              <a:t>2</a:t>
            </a:fld>
            <a:endParaRPr kumimoji="1" lang="ja-JP" altLang="en-US"/>
          </a:p>
        </p:txBody>
      </p:sp>
    </p:spTree>
    <p:extLst>
      <p:ext uri="{BB962C8B-B14F-4D97-AF65-F5344CB8AC3E}">
        <p14:creationId xmlns:p14="http://schemas.microsoft.com/office/powerpoint/2010/main" val="141058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926AD93-4D83-43BE-A6C6-81D9A98AA268}" type="slidenum">
              <a:rPr kumimoji="1" lang="ja-JP" altLang="en-US" smtClean="0"/>
              <a:pPr/>
              <a:t>3</a:t>
            </a:fld>
            <a:endParaRPr kumimoji="1" lang="ja-JP" altLang="en-US"/>
          </a:p>
        </p:txBody>
      </p:sp>
    </p:spTree>
    <p:extLst>
      <p:ext uri="{BB962C8B-B14F-4D97-AF65-F5344CB8AC3E}">
        <p14:creationId xmlns:p14="http://schemas.microsoft.com/office/powerpoint/2010/main" val="60732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926AD93-4D83-43BE-A6C6-81D9A98AA268}" type="slidenum">
              <a:rPr kumimoji="1" lang="ja-JP" altLang="en-US" smtClean="0"/>
              <a:pPr/>
              <a:t>4</a:t>
            </a:fld>
            <a:endParaRPr kumimoji="1" lang="ja-JP" altLang="en-US"/>
          </a:p>
        </p:txBody>
      </p:sp>
    </p:spTree>
    <p:extLst>
      <p:ext uri="{BB962C8B-B14F-4D97-AF65-F5344CB8AC3E}">
        <p14:creationId xmlns:p14="http://schemas.microsoft.com/office/powerpoint/2010/main" val="1602795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926AD93-4D83-43BE-A6C6-81D9A98AA268}" type="slidenum">
              <a:rPr kumimoji="1" lang="ja-JP" altLang="en-US" smtClean="0"/>
              <a:pPr/>
              <a:t>5</a:t>
            </a:fld>
            <a:endParaRPr kumimoji="1" lang="ja-JP" altLang="en-US"/>
          </a:p>
        </p:txBody>
      </p:sp>
    </p:spTree>
    <p:extLst>
      <p:ext uri="{BB962C8B-B14F-4D97-AF65-F5344CB8AC3E}">
        <p14:creationId xmlns:p14="http://schemas.microsoft.com/office/powerpoint/2010/main" val="18046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926AD93-4D83-43BE-A6C6-81D9A98AA268}" type="slidenum">
              <a:rPr kumimoji="1" lang="ja-JP" altLang="en-US" smtClean="0"/>
              <a:pPr/>
              <a:t>6</a:t>
            </a:fld>
            <a:endParaRPr kumimoji="1" lang="ja-JP" altLang="en-US"/>
          </a:p>
        </p:txBody>
      </p:sp>
    </p:spTree>
    <p:extLst>
      <p:ext uri="{BB962C8B-B14F-4D97-AF65-F5344CB8AC3E}">
        <p14:creationId xmlns:p14="http://schemas.microsoft.com/office/powerpoint/2010/main" val="202003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926AD93-4D83-43BE-A6C6-81D9A98AA268}" type="slidenum">
              <a:rPr kumimoji="1" lang="ja-JP" altLang="en-US" smtClean="0"/>
              <a:pPr/>
              <a:t>20</a:t>
            </a:fld>
            <a:endParaRPr kumimoji="1" lang="ja-JP" altLang="en-US"/>
          </a:p>
        </p:txBody>
      </p:sp>
    </p:spTree>
    <p:extLst>
      <p:ext uri="{BB962C8B-B14F-4D97-AF65-F5344CB8AC3E}">
        <p14:creationId xmlns:p14="http://schemas.microsoft.com/office/powerpoint/2010/main" val="776030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926AD93-4D83-43BE-A6C6-81D9A98AA268}" type="slidenum">
              <a:rPr kumimoji="1" lang="ja-JP" altLang="en-US" smtClean="0"/>
              <a:pPr/>
              <a:t>22</a:t>
            </a:fld>
            <a:endParaRPr kumimoji="1" lang="ja-JP" altLang="en-US"/>
          </a:p>
        </p:txBody>
      </p:sp>
    </p:spTree>
    <p:extLst>
      <p:ext uri="{BB962C8B-B14F-4D97-AF65-F5344CB8AC3E}">
        <p14:creationId xmlns:p14="http://schemas.microsoft.com/office/powerpoint/2010/main" val="2175203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926AD93-4D83-43BE-A6C6-81D9A98AA268}" type="slidenum">
              <a:rPr kumimoji="1" lang="ja-JP" altLang="en-US" smtClean="0"/>
              <a:pPr/>
              <a:t>23</a:t>
            </a:fld>
            <a:endParaRPr kumimoji="1" lang="ja-JP" altLang="en-US"/>
          </a:p>
        </p:txBody>
      </p:sp>
    </p:spTree>
    <p:extLst>
      <p:ext uri="{BB962C8B-B14F-4D97-AF65-F5344CB8AC3E}">
        <p14:creationId xmlns:p14="http://schemas.microsoft.com/office/powerpoint/2010/main" val="1881601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926AD93-4D83-43BE-A6C6-81D9A98AA268}" type="slidenum">
              <a:rPr kumimoji="1" lang="ja-JP" altLang="en-US" smtClean="0"/>
              <a:pPr/>
              <a:t>24</a:t>
            </a:fld>
            <a:endParaRPr kumimoji="1" lang="ja-JP" altLang="en-US"/>
          </a:p>
        </p:txBody>
      </p:sp>
    </p:spTree>
    <p:extLst>
      <p:ext uri="{BB962C8B-B14F-4D97-AF65-F5344CB8AC3E}">
        <p14:creationId xmlns:p14="http://schemas.microsoft.com/office/powerpoint/2010/main" val="95955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21595"/>
            <a:ext cx="8229600" cy="1143000"/>
          </a:xfrm>
        </p:spPr>
        <p:style>
          <a:lnRef idx="2">
            <a:schemeClr val="accent1">
              <a:shade val="50000"/>
            </a:schemeClr>
          </a:lnRef>
          <a:fillRef idx="1">
            <a:schemeClr val="accent1"/>
          </a:fillRef>
          <a:effectRef idx="0">
            <a:schemeClr val="accent1"/>
          </a:effectRef>
          <a:fontRef idx="none"/>
        </p:style>
        <p:txBody>
          <a:bodyPr/>
          <a:lstStyle>
            <a:lvl1pPr algn="l">
              <a:defRPr>
                <a:solidFill>
                  <a:schemeClr val="tx2">
                    <a:lumMod val="50000"/>
                  </a:schemeClr>
                </a:solidFill>
              </a:defRPr>
            </a:lvl1pPr>
          </a:lstStyle>
          <a:p>
            <a:r>
              <a:rPr kumimoji="1" lang="ja-JP" altLang="en-US" dirty="0"/>
              <a:t>マスタ タイトルの書式設定</a:t>
            </a:r>
          </a:p>
        </p:txBody>
      </p:sp>
      <p:sp>
        <p:nvSpPr>
          <p:cNvPr id="3" name="コンテンツ プレースホルダ 2"/>
          <p:cNvSpPr>
            <a:spLocks noGrp="1"/>
          </p:cNvSpPr>
          <p:nvPr>
            <p:ph idx="1"/>
          </p:nvPr>
        </p:nvSpPr>
        <p:spPr/>
        <p:style>
          <a:lnRef idx="1">
            <a:schemeClr val="accent3"/>
          </a:lnRef>
          <a:fillRef idx="2">
            <a:schemeClr val="accent3"/>
          </a:fillRef>
          <a:effectRef idx="1">
            <a:schemeClr val="accent3"/>
          </a:effectRef>
          <a:fontRef idx="none"/>
        </p:style>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 5"/>
          <p:cNvSpPr>
            <a:spLocks noGrp="1"/>
          </p:cNvSpPr>
          <p:nvPr>
            <p:ph type="sldNum" sz="quarter" idx="12"/>
          </p:nvPr>
        </p:nvSpPr>
        <p:spPr>
          <a:xfrm>
            <a:off x="8532440" y="6492875"/>
            <a:ext cx="586408" cy="365125"/>
          </a:xfrm>
          <a:solidFill>
            <a:srgbClr val="FFFF00"/>
          </a:solidFill>
        </p:spPr>
        <p:style>
          <a:lnRef idx="2">
            <a:schemeClr val="dk1"/>
          </a:lnRef>
          <a:fillRef idx="1">
            <a:schemeClr val="lt1"/>
          </a:fillRef>
          <a:effectRef idx="0">
            <a:schemeClr val="dk1"/>
          </a:effectRef>
          <a:fontRef idx="none"/>
        </p:style>
        <p:txBody>
          <a:bodyPr>
            <a:scene3d>
              <a:camera prst="orthographicFront"/>
              <a:lightRig rig="threePt" dir="t"/>
            </a:scene3d>
            <a:sp3d extrusionH="57150">
              <a:bevelT w="38100" h="38100"/>
            </a:sp3d>
          </a:bodyPr>
          <a:lstStyle>
            <a:lvl1pPr>
              <a:defRPr sz="1800" b="0" cap="none" spc="0">
                <a:ln w="0">
                  <a:solidFill>
                    <a:schemeClr val="bg1"/>
                  </a:solidFill>
                </a:ln>
                <a:solidFill>
                  <a:schemeClr val="tx2"/>
                </a:solidFill>
                <a:effectLst>
                  <a:outerShdw blurRad="38100" dist="19050" dir="2700000" algn="tl" rotWithShape="0">
                    <a:schemeClr val="dk1">
                      <a:alpha val="40000"/>
                    </a:schemeClr>
                  </a:outerShdw>
                </a:effectLst>
              </a:defRPr>
            </a:lvl1pPr>
          </a:lstStyle>
          <a:p>
            <a:fld id="{D2D8002D-B5B0-4BAC-B1F6-782DDCCE6D9C}" type="slidenum">
              <a:rPr lang="ja-JP" altLang="en-US" smtClean="0"/>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mito3.jp/seika/0210.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ginouken.com/CUDBASManualV30.pdf.pdf"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7584" y="3284984"/>
            <a:ext cx="7772400" cy="1470025"/>
          </a:xfrm>
        </p:spPr>
        <p:txBody>
          <a:bodyPr>
            <a:normAutofit fontScale="90000"/>
          </a:bodyPr>
          <a:lstStyle/>
          <a:p>
            <a:r>
              <a:rPr lang="en-US" altLang="zh-TW" sz="4000" dirty="0">
                <a:solidFill>
                  <a:schemeClr val="bg1"/>
                </a:solidFill>
                <a:latin typeface="ＭＳ ゴシック" pitchFamily="49" charset="-128"/>
                <a:ea typeface="ＭＳ ゴシック" pitchFamily="49" charset="-128"/>
              </a:rPr>
              <a:t>2017</a:t>
            </a:r>
            <a:r>
              <a:rPr lang="en-US" altLang="ja-JP" sz="4000" dirty="0">
                <a:solidFill>
                  <a:schemeClr val="bg1"/>
                </a:solidFill>
                <a:latin typeface="ＭＳ ゴシック" pitchFamily="49" charset="-128"/>
                <a:ea typeface="ＭＳ ゴシック" pitchFamily="49" charset="-128"/>
              </a:rPr>
              <a:t>/</a:t>
            </a:r>
            <a:r>
              <a:rPr lang="en-US" altLang="zh-TW" sz="4000" dirty="0">
                <a:solidFill>
                  <a:schemeClr val="bg1"/>
                </a:solidFill>
                <a:latin typeface="ＭＳ ゴシック" pitchFamily="49" charset="-128"/>
                <a:ea typeface="ＭＳ ゴシック" pitchFamily="49" charset="-128"/>
              </a:rPr>
              <a:t>08/15</a:t>
            </a:r>
            <a:r>
              <a:rPr lang="ja-JP" altLang="en-US" sz="4000" dirty="0">
                <a:solidFill>
                  <a:schemeClr val="bg1"/>
                </a:solidFill>
                <a:latin typeface="ＭＳ ゴシック" pitchFamily="49" charset="-128"/>
                <a:ea typeface="ＭＳ ゴシック" pitchFamily="49" charset="-128"/>
              </a:rPr>
              <a:t>･</a:t>
            </a:r>
            <a:r>
              <a:rPr lang="en-US" altLang="ja-JP" sz="4000" dirty="0">
                <a:solidFill>
                  <a:schemeClr val="bg1"/>
                </a:solidFill>
                <a:latin typeface="ＭＳ ゴシック" pitchFamily="49" charset="-128"/>
                <a:ea typeface="ＭＳ ゴシック" pitchFamily="49" charset="-128"/>
              </a:rPr>
              <a:t>1</a:t>
            </a:r>
            <a:r>
              <a:rPr lang="en-US" altLang="zh-TW" sz="4000" dirty="0">
                <a:solidFill>
                  <a:schemeClr val="bg1"/>
                </a:solidFill>
                <a:latin typeface="ＭＳ ゴシック" pitchFamily="49" charset="-128"/>
                <a:ea typeface="ＭＳ ゴシック" pitchFamily="49" charset="-128"/>
              </a:rPr>
              <a:t>6</a:t>
            </a:r>
            <a:r>
              <a:rPr lang="ja-JP" altLang="en-US" sz="4000" dirty="0">
                <a:solidFill>
                  <a:schemeClr val="bg1"/>
                </a:solidFill>
                <a:latin typeface="ＭＳ ゴシック" pitchFamily="49" charset="-128"/>
                <a:ea typeface="ＭＳ ゴシック" pitchFamily="49" charset="-128"/>
              </a:rPr>
              <a:t>･</a:t>
            </a:r>
            <a:r>
              <a:rPr lang="en-US" altLang="ja-JP" sz="4000" dirty="0">
                <a:solidFill>
                  <a:schemeClr val="bg1"/>
                </a:solidFill>
                <a:latin typeface="ＭＳ ゴシック" pitchFamily="49" charset="-128"/>
                <a:ea typeface="ＭＳ ゴシック" pitchFamily="49" charset="-128"/>
              </a:rPr>
              <a:t>1</a:t>
            </a:r>
            <a:r>
              <a:rPr lang="en-US" altLang="zh-TW" sz="4000" dirty="0">
                <a:solidFill>
                  <a:schemeClr val="bg1"/>
                </a:solidFill>
                <a:latin typeface="ＭＳ ゴシック" pitchFamily="49" charset="-128"/>
                <a:ea typeface="ＭＳ ゴシック" pitchFamily="49" charset="-128"/>
              </a:rPr>
              <a:t>7</a:t>
            </a:r>
            <a:r>
              <a:rPr lang="ja-JP" altLang="en-US" sz="4000" dirty="0">
                <a:solidFill>
                  <a:schemeClr val="bg1"/>
                </a:solidFill>
                <a:latin typeface="ＭＳ ゴシック" pitchFamily="49" charset="-128"/>
                <a:ea typeface="ＭＳ ゴシック" pitchFamily="49" charset="-128"/>
              </a:rPr>
              <a:t>　</a:t>
            </a:r>
            <a:r>
              <a:rPr lang="en-US" altLang="zh-TW" sz="4000" dirty="0">
                <a:solidFill>
                  <a:schemeClr val="bg1"/>
                </a:solidFill>
                <a:latin typeface="ＭＳ ゴシック" pitchFamily="49" charset="-128"/>
                <a:ea typeface="ＭＳ ゴシック" pitchFamily="49" charset="-128"/>
              </a:rPr>
              <a:t>9:00</a:t>
            </a:r>
            <a:r>
              <a:rPr lang="ja-JP" altLang="en-US" sz="4000" dirty="0">
                <a:solidFill>
                  <a:schemeClr val="bg1"/>
                </a:solidFill>
                <a:latin typeface="ＭＳ ゴシック" pitchFamily="49" charset="-128"/>
                <a:ea typeface="ＭＳ ゴシック" pitchFamily="49" charset="-128"/>
              </a:rPr>
              <a:t>～</a:t>
            </a:r>
            <a:r>
              <a:rPr lang="en-US" altLang="zh-TW" sz="4000" dirty="0">
                <a:solidFill>
                  <a:schemeClr val="bg1"/>
                </a:solidFill>
                <a:latin typeface="ＭＳ ゴシック" pitchFamily="49" charset="-128"/>
                <a:ea typeface="ＭＳ ゴシック" pitchFamily="49" charset="-128"/>
              </a:rPr>
              <a:t>17:55</a:t>
            </a:r>
            <a:br>
              <a:rPr lang="en-US" altLang="zh-TW" sz="4000" dirty="0">
                <a:solidFill>
                  <a:schemeClr val="bg1"/>
                </a:solidFill>
                <a:latin typeface="ＭＳ ゴシック" pitchFamily="49" charset="-128"/>
                <a:ea typeface="ＭＳ ゴシック" pitchFamily="49" charset="-128"/>
              </a:rPr>
            </a:br>
            <a:r>
              <a:rPr lang="ja-JP" altLang="en-US" dirty="0">
                <a:solidFill>
                  <a:schemeClr val="tx2">
                    <a:lumMod val="75000"/>
                  </a:schemeClr>
                </a:solidFill>
                <a:latin typeface="ＭＳ ゴシック" pitchFamily="49" charset="-128"/>
                <a:ea typeface="ＭＳ ゴシック" pitchFamily="49" charset="-128"/>
              </a:rPr>
              <a:t>図書館</a:t>
            </a:r>
            <a:r>
              <a:rPr lang="zh-TW" altLang="en-US" dirty="0">
                <a:solidFill>
                  <a:schemeClr val="tx2">
                    <a:lumMod val="75000"/>
                  </a:schemeClr>
                </a:solidFill>
                <a:latin typeface="ＭＳ ゴシック" pitchFamily="49" charset="-128"/>
                <a:ea typeface="ＭＳ ゴシック" pitchFamily="49" charset="-128"/>
              </a:rPr>
              <a:t>司書</a:t>
            </a:r>
            <a:r>
              <a:rPr lang="ja-JP" altLang="en-US" dirty="0">
                <a:solidFill>
                  <a:schemeClr val="tx2">
                    <a:lumMod val="75000"/>
                  </a:schemeClr>
                </a:solidFill>
                <a:latin typeface="ＭＳ ゴシック" pitchFamily="49" charset="-128"/>
                <a:ea typeface="ＭＳ ゴシック" pitchFamily="49" charset="-128"/>
              </a:rPr>
              <a:t>講習</a:t>
            </a:r>
            <a:br>
              <a:rPr lang="en-US" altLang="ja-JP" dirty="0">
                <a:solidFill>
                  <a:schemeClr val="tx2">
                    <a:lumMod val="75000"/>
                  </a:schemeClr>
                </a:solidFill>
                <a:latin typeface="ＭＳ ゴシック" pitchFamily="49" charset="-128"/>
                <a:ea typeface="ＭＳ ゴシック" pitchFamily="49" charset="-128"/>
              </a:rPr>
            </a:br>
            <a:r>
              <a:rPr lang="ja-JP" altLang="en-US" dirty="0">
                <a:solidFill>
                  <a:schemeClr val="tx2">
                    <a:lumMod val="75000"/>
                  </a:schemeClr>
                </a:solidFill>
                <a:latin typeface="ＭＳ ゴシック" pitchFamily="49" charset="-128"/>
                <a:ea typeface="ＭＳ ゴシック" pitchFamily="49" charset="-128"/>
              </a:rPr>
              <a:t>「</a:t>
            </a:r>
            <a:r>
              <a:rPr lang="zh-TW" altLang="en-US" dirty="0">
                <a:solidFill>
                  <a:schemeClr val="tx2">
                    <a:lumMod val="75000"/>
                  </a:schemeClr>
                </a:solidFill>
                <a:latin typeface="ＭＳ ゴシック" pitchFamily="49" charset="-128"/>
                <a:ea typeface="ＭＳ ゴシック" pitchFamily="49" charset="-128"/>
              </a:rPr>
              <a:t>生涯学習概論</a:t>
            </a:r>
            <a:r>
              <a:rPr lang="ja-JP" altLang="en-US" dirty="0">
                <a:solidFill>
                  <a:schemeClr val="tx2">
                    <a:lumMod val="75000"/>
                  </a:schemeClr>
                </a:solidFill>
                <a:latin typeface="ＭＳ ゴシック" pitchFamily="49" charset="-128"/>
                <a:ea typeface="ＭＳ ゴシック" pitchFamily="49" charset="-128"/>
              </a:rPr>
              <a:t>」</a:t>
            </a:r>
            <a:endParaRPr kumimoji="1" lang="ja-JP" altLang="en-US" dirty="0">
              <a:solidFill>
                <a:schemeClr val="tx2">
                  <a:lumMod val="75000"/>
                </a:schemeClr>
              </a:solidFill>
              <a:latin typeface="ＭＳ ゴシック" pitchFamily="49" charset="-128"/>
              <a:ea typeface="ＭＳ ゴシック" pitchFamily="49" charset="-128"/>
            </a:endParaRPr>
          </a:p>
        </p:txBody>
      </p:sp>
      <p:sp>
        <p:nvSpPr>
          <p:cNvPr id="3" name="サブタイトル 2"/>
          <p:cNvSpPr>
            <a:spLocks noGrp="1"/>
          </p:cNvSpPr>
          <p:nvPr>
            <p:ph type="subTitle" idx="1"/>
          </p:nvPr>
        </p:nvSpPr>
        <p:spPr>
          <a:xfrm>
            <a:off x="1403648" y="5052839"/>
            <a:ext cx="6872808" cy="1752600"/>
          </a:xfrm>
        </p:spPr>
        <p:txBody>
          <a:bodyPr>
            <a:normAutofit fontScale="85000" lnSpcReduction="20000"/>
          </a:bodyPr>
          <a:lstStyle/>
          <a:p>
            <a:r>
              <a:rPr kumimoji="1" lang="ja-JP" altLang="en-US" dirty="0">
                <a:solidFill>
                  <a:schemeClr val="tx1"/>
                </a:solidFill>
              </a:rPr>
              <a:t>文学部文学科</a:t>
            </a:r>
            <a:endParaRPr kumimoji="1" lang="en-US" altLang="ja-JP" dirty="0">
              <a:solidFill>
                <a:schemeClr val="tx1"/>
              </a:solidFill>
            </a:endParaRPr>
          </a:p>
          <a:p>
            <a:r>
              <a:rPr kumimoji="1" lang="ja-JP" altLang="en-US" dirty="0">
                <a:solidFill>
                  <a:schemeClr val="tx1"/>
                </a:solidFill>
              </a:rPr>
              <a:t>キャリアコミュニケーションコース教授</a:t>
            </a:r>
            <a:endParaRPr kumimoji="1" lang="en-US" altLang="ja-JP" dirty="0">
              <a:solidFill>
                <a:schemeClr val="tx1"/>
              </a:solidFill>
            </a:endParaRPr>
          </a:p>
          <a:p>
            <a:r>
              <a:rPr lang="ja-JP" altLang="en-US" dirty="0">
                <a:solidFill>
                  <a:schemeClr val="tx1"/>
                </a:solidFill>
              </a:rPr>
              <a:t>西村美東士</a:t>
            </a:r>
            <a:endParaRPr lang="en-US" altLang="ja-JP" dirty="0">
              <a:solidFill>
                <a:schemeClr val="tx1"/>
              </a:solidFill>
            </a:endParaRPr>
          </a:p>
          <a:p>
            <a:r>
              <a:rPr lang="en-US" altLang="ja-JP" dirty="0">
                <a:solidFill>
                  <a:schemeClr val="tx1"/>
                </a:solidFill>
              </a:rPr>
              <a:t>http://mito3.jp</a:t>
            </a:r>
            <a:endParaRPr kumimoji="1" lang="ja-JP" altLang="en-US" dirty="0">
              <a:solidFill>
                <a:schemeClr val="tx1"/>
              </a:solidFill>
            </a:endParaRPr>
          </a:p>
        </p:txBody>
      </p:sp>
      <p:pic>
        <p:nvPicPr>
          <p:cNvPr id="4" name="図 3"/>
          <p:cNvPicPr>
            <a:picLocks noChangeAspect="1"/>
          </p:cNvPicPr>
          <p:nvPr/>
        </p:nvPicPr>
        <p:blipFill>
          <a:blip r:embed="rId2" cstate="print"/>
          <a:stretch>
            <a:fillRect/>
          </a:stretch>
        </p:blipFill>
        <p:spPr>
          <a:xfrm>
            <a:off x="251520" y="25890"/>
            <a:ext cx="8724900" cy="28479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5F4E32-D847-4410-91DC-626D7CB46414}"/>
              </a:ext>
            </a:extLst>
          </p:cNvPr>
          <p:cNvSpPr>
            <a:spLocks noGrp="1"/>
          </p:cNvSpPr>
          <p:nvPr>
            <p:ph type="title"/>
          </p:nvPr>
        </p:nvSpPr>
        <p:spPr/>
        <p:txBody>
          <a:bodyPr/>
          <a:lstStyle/>
          <a:p>
            <a:r>
              <a:rPr kumimoji="1" lang="ja-JP" altLang="en-US" dirty="0"/>
              <a:t>講義内容</a:t>
            </a:r>
            <a:r>
              <a:rPr kumimoji="1" lang="en-US" altLang="ja-JP" dirty="0"/>
              <a:t>(</a:t>
            </a:r>
            <a:r>
              <a:rPr kumimoji="1" lang="ja-JP" altLang="en-US" dirty="0"/>
              <a:t>西村美東士作成</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696DC83C-D0FC-4A8C-A162-D9FA5FED2480}"/>
              </a:ext>
            </a:extLst>
          </p:cNvPr>
          <p:cNvSpPr>
            <a:spLocks noGrp="1"/>
          </p:cNvSpPr>
          <p:nvPr>
            <p:ph idx="1"/>
          </p:nvPr>
        </p:nvSpPr>
        <p:spPr/>
        <p:txBody>
          <a:bodyPr>
            <a:normAutofit fontScale="47500" lnSpcReduction="20000"/>
          </a:bodyPr>
          <a:lstStyle/>
          <a:p>
            <a:r>
              <a:rPr lang="ja-JP" altLang="en-US" dirty="0"/>
              <a:t>最新の社会教育主事養成において目指されていることは次のようなことである</a:t>
            </a:r>
            <a:r>
              <a:rPr lang="en-US" altLang="ja-JP" dirty="0"/>
              <a:t>(『</a:t>
            </a:r>
            <a:r>
              <a:rPr lang="ja-JP" altLang="en-US" dirty="0"/>
              <a:t>社会教育主事の養成等の在り方に関する調査研究報告書</a:t>
            </a:r>
            <a:r>
              <a:rPr lang="en-US" altLang="ja-JP" dirty="0"/>
              <a:t>』</a:t>
            </a:r>
            <a:r>
              <a:rPr lang="ja-JP" altLang="en-US" dirty="0"/>
              <a:t>文部科学省等参照）。本授業においては、そこでもとめられている能力を、現職の図書館職員や司書希望者にあわせた形で伝承する。</a:t>
            </a:r>
          </a:p>
          <a:p>
            <a:r>
              <a:rPr lang="ja-JP" altLang="en-US" dirty="0"/>
              <a:t>地域で自立した市民を育成するためには、住民の社会参画意欲を喚起するためのファシリテーション技法をはじめ、学習支援に関する様々な知識・技能の習得を目指す内容が求められている。また、地域の社会教育全体を戦略的に経営する視点からは、地域住民はもとより、</a:t>
            </a:r>
            <a:r>
              <a:rPr lang="en-US" altLang="ja-JP" dirty="0"/>
              <a:t>NPO </a:t>
            </a:r>
            <a:r>
              <a:rPr lang="ja-JP" altLang="en-US" dirty="0"/>
              <a:t>や企業等も含め、様々な主体と連携した地域課題の解決や、地域活性化支援に関する知識・技術を修得することが重要である。</a:t>
            </a:r>
            <a:endParaRPr lang="en-US" altLang="ja-JP" dirty="0"/>
          </a:p>
          <a:p>
            <a:r>
              <a:rPr lang="ja-JP" altLang="en-US" dirty="0"/>
              <a:t>とりわけ、本授業に当たる「生涯学習概論」では、生涯学習・社会教育の理論の基礎・基本を身に付けられるようにする。そのおおもとには、「生涯学習は自己の充実とともに、地域で人々が学びあい支えあって社会を形成する活動である」という認識がある。そのキーコンセプトは、「個人完結型から社会開放型への視点の転換」である。そのほか、「社会教育演習」では、実践的な能力を培うため、具体的な事例をもとに社会教育に関する実践演習や現場体験等を行うこととされている。また、地域学校協働答申を踏まえ、①地域学校協働活動と地域活性化、コミュニティ・スクール、学社連携・学社融合、地域連携担当教職員等に係る基礎知識や国の施策等について習得するとともに、②連携の仕組みの構築方法等について、具体的な事例研究、参加型学習を通じて習得できるよう見直しが行われた。これにより、身に付けた知識・技術を活用して社会教育主事が統括コーディネーター、地域コーディネーターの発掘・育成、情報共有に積極的に関わり、地域学校協働活動の推進に資することが期待されている。</a:t>
            </a:r>
            <a:endParaRPr lang="en-US" altLang="ja-JP" dirty="0"/>
          </a:p>
          <a:p>
            <a:r>
              <a:rPr lang="ja-JP" altLang="en-US" dirty="0"/>
              <a:t>このように、社会教育主事の講習内容の拡充・充実については、「地域学校協働活動」や「ネットワーク型行政」の推進による地方創生に資する人材の育成等を図るための</a:t>
            </a:r>
            <a:r>
              <a:rPr lang="ja-JP" altLang="en-US" dirty="0" err="1"/>
              <a:t>が</a:t>
            </a:r>
            <a:r>
              <a:rPr lang="ja-JP" altLang="en-US" dirty="0"/>
              <a:t>目指されているが、本授業では、図書館現場にその視点を移し、社会教育主事と同様の生涯学習推進能力を身につけるためのアクティブラーニングをふんだんに行っていきたい。</a:t>
            </a:r>
          </a:p>
          <a:p>
            <a:endParaRPr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2F0C9EBC-C67D-423B-A8F5-FE12103CADAF}"/>
              </a:ext>
            </a:extLst>
          </p:cNvPr>
          <p:cNvSpPr>
            <a:spLocks noGrp="1"/>
          </p:cNvSpPr>
          <p:nvPr>
            <p:ph type="sldNum" sz="quarter" idx="12"/>
          </p:nvPr>
        </p:nvSpPr>
        <p:spPr/>
        <p:txBody>
          <a:bodyPr/>
          <a:lstStyle/>
          <a:p>
            <a:fld id="{D2D8002D-B5B0-4BAC-B1F6-782DDCCE6D9C}" type="slidenum">
              <a:rPr lang="ja-JP" altLang="en-US" smtClean="0"/>
              <a:pPr/>
              <a:t>10</a:t>
            </a:fld>
            <a:endParaRPr lang="ja-JP" altLang="en-US" dirty="0"/>
          </a:p>
        </p:txBody>
      </p:sp>
    </p:spTree>
    <p:extLst>
      <p:ext uri="{BB962C8B-B14F-4D97-AF65-F5344CB8AC3E}">
        <p14:creationId xmlns:p14="http://schemas.microsoft.com/office/powerpoint/2010/main" val="427596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style>
          <a:lnRef idx="0">
            <a:schemeClr val="accent5"/>
          </a:lnRef>
          <a:fillRef idx="3">
            <a:schemeClr val="accent5"/>
          </a:fillRef>
          <a:effectRef idx="3">
            <a:schemeClr val="accent5"/>
          </a:effectRef>
          <a:fontRef idx="minor">
            <a:schemeClr val="lt1"/>
          </a:fontRef>
        </p:style>
        <p:txBody>
          <a:bodyPr/>
          <a:lstStyle/>
          <a:p>
            <a:r>
              <a:rPr kumimoji="1" lang="ja-JP" altLang="en-US" dirty="0"/>
              <a:t>目　次</a:t>
            </a:r>
          </a:p>
        </p:txBody>
      </p:sp>
      <p:graphicFrame>
        <p:nvGraphicFramePr>
          <p:cNvPr id="5" name="図表 4"/>
          <p:cNvGraphicFramePr/>
          <p:nvPr>
            <p:extLst>
              <p:ext uri="{D42A27DB-BD31-4B8C-83A1-F6EECF244321}">
                <p14:modId xmlns:p14="http://schemas.microsoft.com/office/powerpoint/2010/main" val="2316120822"/>
              </p:ext>
            </p:extLst>
          </p:nvPr>
        </p:nvGraphicFramePr>
        <p:xfrm>
          <a:off x="215516" y="1124744"/>
          <a:ext cx="871296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グループ化 5"/>
          <p:cNvGrpSpPr/>
          <p:nvPr/>
        </p:nvGrpSpPr>
        <p:grpSpPr>
          <a:xfrm>
            <a:off x="222657" y="6152079"/>
            <a:ext cx="8712968" cy="446599"/>
            <a:chOff x="0" y="68"/>
            <a:chExt cx="8712968" cy="446599"/>
          </a:xfrm>
        </p:grpSpPr>
        <p:sp>
          <p:nvSpPr>
            <p:cNvPr id="7" name="角丸四角形 6"/>
            <p:cNvSpPr/>
            <p:nvPr/>
          </p:nvSpPr>
          <p:spPr>
            <a:xfrm>
              <a:off x="0" y="68"/>
              <a:ext cx="8712968" cy="446599"/>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 name="角丸四角形 4"/>
            <p:cNvSpPr/>
            <p:nvPr/>
          </p:nvSpPr>
          <p:spPr>
            <a:xfrm>
              <a:off x="21801" y="21869"/>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ja-JP" altLang="en-US" sz="2000" dirty="0">
                  <a:solidFill>
                    <a:schemeClr val="tx2">
                      <a:lumMod val="75000"/>
                    </a:schemeClr>
                  </a:solidFill>
                </a:rPr>
                <a:t>まとめ</a:t>
              </a:r>
              <a:r>
                <a:rPr kumimoji="1" lang="ja-JP" altLang="en-US" sz="2000" kern="1200" dirty="0">
                  <a:solidFill>
                    <a:schemeClr val="tx2">
                      <a:lumMod val="75000"/>
                    </a:schemeClr>
                  </a:solidFill>
                </a:rPr>
                <a:t>　提示課題への回答</a:t>
              </a:r>
            </a:p>
          </p:txBody>
        </p:sp>
      </p:gr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11</a:t>
            </a:fld>
            <a:endParaRPr kumimoji="1" lang="ja-JP" altLang="en-US" dirty="0"/>
          </a:p>
        </p:txBody>
      </p:sp>
    </p:spTree>
    <p:extLst>
      <p:ext uri="{BB962C8B-B14F-4D97-AF65-F5344CB8AC3E}">
        <p14:creationId xmlns:p14="http://schemas.microsoft.com/office/powerpoint/2010/main" val="1536301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chemeClr val="bg1"/>
                </a:solidFill>
              </a:rPr>
              <a:t>講師としての留意事項</a:t>
            </a:r>
          </a:p>
        </p:txBody>
      </p:sp>
      <p:sp>
        <p:nvSpPr>
          <p:cNvPr id="3" name="コンテンツ プレースホルダー 2"/>
          <p:cNvSpPr>
            <a:spLocks noGrp="1"/>
          </p:cNvSpPr>
          <p:nvPr>
            <p:ph idx="1"/>
          </p:nvPr>
        </p:nvSpPr>
        <p:spPr/>
        <p:txBody>
          <a:bodyPr/>
          <a:lstStyle/>
          <a:p>
            <a:r>
              <a:rPr kumimoji="1" lang="ja-JP" altLang="en-US" dirty="0"/>
              <a:t>最後部から見え方、聞こえ方をチェック</a:t>
            </a:r>
            <a:endParaRPr kumimoji="1" lang="en-US" altLang="ja-JP" dirty="0"/>
          </a:p>
          <a:p>
            <a:r>
              <a:rPr lang="ja-JP" altLang="en-US" dirty="0"/>
              <a:t>板書は</a:t>
            </a:r>
            <a:r>
              <a:rPr lang="en-US" altLang="ja-JP" dirty="0"/>
              <a:t>50</a:t>
            </a:r>
            <a:r>
              <a:rPr lang="ja-JP" altLang="en-US" dirty="0"/>
              <a:t>人規模以上なら１文字２０</a:t>
            </a:r>
            <a:r>
              <a:rPr lang="en-US" altLang="ja-JP" dirty="0"/>
              <a:t>cm</a:t>
            </a:r>
            <a:r>
              <a:rPr lang="ja-JP" altLang="en-US" dirty="0"/>
              <a:t>角、結構大きい</a:t>
            </a:r>
            <a:endParaRPr lang="en-US" altLang="ja-JP" dirty="0"/>
          </a:p>
          <a:p>
            <a:r>
              <a:rPr kumimoji="1" lang="ja-JP" altLang="en-US" dirty="0"/>
              <a:t>黒板に向かって話さないこと</a:t>
            </a:r>
            <a:endParaRPr kumimoji="1" lang="en-US" altLang="ja-JP" dirty="0"/>
          </a:p>
          <a:p>
            <a:r>
              <a:rPr lang="ja-JP" altLang="en-US" dirty="0"/>
              <a:t>マイクは精密機器。叩かない、息を吹きかけない、どならない、個人相手にささやくつもりで話す</a:t>
            </a:r>
            <a:endParaRPr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12</a:t>
            </a:fld>
            <a:endParaRPr lang="ja-JP" altLang="en-US" dirty="0"/>
          </a:p>
        </p:txBody>
      </p:sp>
    </p:spTree>
    <p:extLst>
      <p:ext uri="{BB962C8B-B14F-4D97-AF65-F5344CB8AC3E}">
        <p14:creationId xmlns:p14="http://schemas.microsoft.com/office/powerpoint/2010/main" val="1672351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84373"/>
            <a:ext cx="8229600" cy="1143000"/>
          </a:xfrm>
        </p:spPr>
        <p:style>
          <a:lnRef idx="0">
            <a:schemeClr val="accent5"/>
          </a:lnRef>
          <a:fillRef idx="3">
            <a:schemeClr val="accent5"/>
          </a:fillRef>
          <a:effectRef idx="3">
            <a:schemeClr val="accent5"/>
          </a:effectRef>
          <a:fontRef idx="minor">
            <a:schemeClr val="lt1"/>
          </a:fontRef>
        </p:style>
        <p:txBody>
          <a:bodyPr/>
          <a:lstStyle/>
          <a:p>
            <a:r>
              <a:rPr kumimoji="1" lang="ja-JP" altLang="en-US" dirty="0"/>
              <a:t>ねらい</a:t>
            </a:r>
          </a:p>
        </p:txBody>
      </p:sp>
      <p:sp>
        <p:nvSpPr>
          <p:cNvPr id="3" name="コンテンツ プレースホルダー 2"/>
          <p:cNvSpPr>
            <a:spLocks noGrp="1"/>
          </p:cNvSpPr>
          <p:nvPr>
            <p:ph idx="1"/>
          </p:nvPr>
        </p:nvSpPr>
        <p:spPr>
          <a:xfrm>
            <a:off x="457200" y="1927373"/>
            <a:ext cx="8229600" cy="4525963"/>
          </a:xfrm>
        </p:spPr>
        <p:style>
          <a:lnRef idx="0">
            <a:schemeClr val="accent1"/>
          </a:lnRef>
          <a:fillRef idx="3">
            <a:schemeClr val="accent1"/>
          </a:fillRef>
          <a:effectRef idx="3">
            <a:schemeClr val="accent1"/>
          </a:effectRef>
          <a:fontRef idx="minor">
            <a:schemeClr val="lt1"/>
          </a:fontRef>
        </p:style>
        <p:txBody>
          <a:bodyPr>
            <a:normAutofit lnSpcReduction="10000"/>
          </a:bodyPr>
          <a:lstStyle/>
          <a:p>
            <a:pPr marL="514350" indent="-514350">
              <a:buFont typeface="+mj-lt"/>
              <a:buAutoNum type="arabicPeriod"/>
            </a:pPr>
            <a:r>
              <a:rPr lang="ja-JP" altLang="en-US" dirty="0"/>
              <a:t>生涯学習及び社会教育の本質と意義の理解を図り、</a:t>
            </a:r>
            <a:endParaRPr lang="en-US" altLang="ja-JP" dirty="0"/>
          </a:p>
          <a:p>
            <a:pPr marL="514350" indent="-514350">
              <a:buFont typeface="+mj-lt"/>
              <a:buAutoNum type="arabicPeriod"/>
            </a:pPr>
            <a:r>
              <a:rPr lang="ja-JP" altLang="en-US" dirty="0"/>
              <a:t>教育に関する法律・自治体行財政・施策、</a:t>
            </a:r>
            <a:endParaRPr lang="en-US" altLang="ja-JP" dirty="0"/>
          </a:p>
          <a:p>
            <a:pPr marL="514350" indent="-514350">
              <a:buFont typeface="+mj-lt"/>
              <a:buAutoNum type="arabicPeriod"/>
            </a:pPr>
            <a:r>
              <a:rPr lang="ja-JP" altLang="en-US" dirty="0"/>
              <a:t>学校教育・家庭教育等との関連、</a:t>
            </a:r>
            <a:endParaRPr lang="en-US" altLang="ja-JP" dirty="0"/>
          </a:p>
          <a:p>
            <a:pPr marL="514350" indent="-514350">
              <a:buFont typeface="+mj-lt"/>
              <a:buAutoNum type="arabicPeriod"/>
            </a:pPr>
            <a:r>
              <a:rPr lang="ja-JP" altLang="en-US" dirty="0"/>
              <a:t>並びに社会教育施設、</a:t>
            </a:r>
            <a:endParaRPr lang="en-US" altLang="ja-JP" dirty="0"/>
          </a:p>
          <a:p>
            <a:pPr marL="514350" indent="-514350">
              <a:buFont typeface="+mj-lt"/>
              <a:buAutoNum type="arabicPeriod"/>
            </a:pPr>
            <a:r>
              <a:rPr lang="ja-JP" altLang="en-US" dirty="0"/>
              <a:t>専門的職員の役割、</a:t>
            </a:r>
            <a:endParaRPr lang="en-US" altLang="ja-JP" dirty="0"/>
          </a:p>
          <a:p>
            <a:pPr marL="514350" indent="-514350">
              <a:buFont typeface="+mj-lt"/>
              <a:buAutoNum type="arabicPeriod"/>
            </a:pPr>
            <a:r>
              <a:rPr lang="ja-JP" altLang="en-US" dirty="0"/>
              <a:t>学習活動への支援等</a:t>
            </a:r>
            <a:endParaRPr lang="en-US" altLang="ja-JP" dirty="0"/>
          </a:p>
          <a:p>
            <a:pPr marL="0" indent="0">
              <a:buNone/>
            </a:pPr>
            <a:r>
              <a:rPr lang="ja-JP" altLang="en-US" dirty="0"/>
              <a:t>・・・の基本を解説する。</a:t>
            </a:r>
            <a:endParaRPr kumimoji="1" lang="ja-JP" altLang="en-US" dirty="0"/>
          </a:p>
        </p:txBody>
      </p:sp>
      <p:grpSp>
        <p:nvGrpSpPr>
          <p:cNvPr id="4" name="グループ化 3"/>
          <p:cNvGrpSpPr/>
          <p:nvPr/>
        </p:nvGrpSpPr>
        <p:grpSpPr>
          <a:xfrm>
            <a:off x="0" y="0"/>
            <a:ext cx="8712968" cy="445159"/>
            <a:chOff x="0" y="1658"/>
            <a:chExt cx="8712968" cy="445159"/>
          </a:xfrm>
        </p:grpSpPr>
        <p:sp>
          <p:nvSpPr>
            <p:cNvPr id="5" name="角丸四角形 4"/>
            <p:cNvSpPr/>
            <p:nvPr/>
          </p:nvSpPr>
          <p:spPr>
            <a:xfrm>
              <a:off x="0" y="1658"/>
              <a:ext cx="8712968" cy="445159"/>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角丸四角形 4"/>
            <p:cNvSpPr/>
            <p:nvPr/>
          </p:nvSpPr>
          <p:spPr>
            <a:xfrm>
              <a:off x="21731" y="23389"/>
              <a:ext cx="8669506" cy="401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kern="1200" dirty="0">
                  <a:solidFill>
                    <a:schemeClr val="tx2">
                      <a:lumMod val="75000"/>
                    </a:schemeClr>
                  </a:solidFill>
                </a:rPr>
                <a:t>はじめに　本科目のねらい・内容・課題</a:t>
              </a: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13</a:t>
            </a:fld>
            <a:endParaRPr kumimoji="1" lang="ja-JP" altLang="en-US" dirty="0"/>
          </a:p>
        </p:txBody>
      </p:sp>
    </p:spTree>
    <p:extLst>
      <p:ext uri="{BB962C8B-B14F-4D97-AF65-F5344CB8AC3E}">
        <p14:creationId xmlns:p14="http://schemas.microsoft.com/office/powerpoint/2010/main" val="4055456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9776"/>
            <a:ext cx="8229600" cy="1143000"/>
          </a:xfrm>
        </p:spPr>
        <p:style>
          <a:lnRef idx="0">
            <a:schemeClr val="accent5"/>
          </a:lnRef>
          <a:fillRef idx="3">
            <a:schemeClr val="accent5"/>
          </a:fillRef>
          <a:effectRef idx="3">
            <a:schemeClr val="accent5"/>
          </a:effectRef>
          <a:fontRef idx="minor">
            <a:schemeClr val="lt1"/>
          </a:fontRef>
        </p:style>
        <p:txBody>
          <a:bodyPr/>
          <a:lstStyle/>
          <a:p>
            <a:r>
              <a:rPr kumimoji="1" lang="ja-JP" altLang="en-US" dirty="0"/>
              <a:t>内　容</a:t>
            </a:r>
          </a:p>
        </p:txBody>
      </p:sp>
      <p:sp>
        <p:nvSpPr>
          <p:cNvPr id="3" name="コンテンツ プレースホルダー 2"/>
          <p:cNvSpPr>
            <a:spLocks noGrp="1"/>
          </p:cNvSpPr>
          <p:nvPr>
            <p:ph idx="1"/>
          </p:nvPr>
        </p:nvSpPr>
        <p:spPr>
          <a:xfrm>
            <a:off x="356324" y="1241376"/>
            <a:ext cx="8496944" cy="5616624"/>
          </a:xfrm>
        </p:spPr>
        <p:style>
          <a:lnRef idx="0">
            <a:schemeClr val="accent1"/>
          </a:lnRef>
          <a:fillRef idx="3">
            <a:schemeClr val="accent1"/>
          </a:fillRef>
          <a:effectRef idx="3">
            <a:schemeClr val="accent1"/>
          </a:effectRef>
          <a:fontRef idx="minor">
            <a:schemeClr val="lt1"/>
          </a:fontRef>
        </p:style>
        <p:txBody>
          <a:bodyPr>
            <a:noAutofit/>
          </a:bodyPr>
          <a:lstStyle/>
          <a:p>
            <a:pPr marL="0" indent="0">
              <a:buNone/>
            </a:pPr>
            <a:r>
              <a:rPr lang="en-US" altLang="ja-JP" sz="2400" dirty="0"/>
              <a:t>(1)</a:t>
            </a:r>
            <a:r>
              <a:rPr lang="ja-JP" altLang="en-US" sz="2400" dirty="0"/>
              <a:t>生涯学習・生涯教育論の展開と学習の実際</a:t>
            </a:r>
          </a:p>
          <a:p>
            <a:pPr marL="0" indent="0">
              <a:buNone/>
            </a:pPr>
            <a:r>
              <a:rPr lang="en-US" altLang="ja-JP" sz="2400" dirty="0"/>
              <a:t>(2)</a:t>
            </a:r>
            <a:r>
              <a:rPr lang="ja-JP" altLang="en-US" sz="2400" dirty="0"/>
              <a:t>生涯学習社会における家庭教育・学校教育・社会教育の役割と連携　（→</a:t>
            </a:r>
            <a:r>
              <a:rPr lang="ja-JP" altLang="en-US" sz="2400" dirty="0">
                <a:solidFill>
                  <a:schemeClr val="bg1"/>
                </a:solidFill>
              </a:rPr>
              <a:t>いつまでも会社があると思うなよ）</a:t>
            </a:r>
          </a:p>
          <a:p>
            <a:pPr marL="0" indent="0">
              <a:buNone/>
            </a:pPr>
            <a:r>
              <a:rPr lang="en-US" altLang="ja-JP" sz="2400" dirty="0"/>
              <a:t>(3)</a:t>
            </a:r>
            <a:r>
              <a:rPr lang="ja-JP" altLang="en-US" sz="2400" dirty="0"/>
              <a:t>生涯学習振興施策の立案と推進</a:t>
            </a:r>
          </a:p>
          <a:p>
            <a:pPr marL="0" indent="0">
              <a:buNone/>
            </a:pPr>
            <a:r>
              <a:rPr lang="en-US" altLang="ja-JP" sz="2400" dirty="0"/>
              <a:t>(4)</a:t>
            </a:r>
            <a:r>
              <a:rPr lang="ja-JP" altLang="en-US" sz="2400" dirty="0"/>
              <a:t>教育の原理とわが国における社会教育の意義・発展・特質</a:t>
            </a:r>
          </a:p>
          <a:p>
            <a:pPr marL="0" indent="0">
              <a:buNone/>
            </a:pPr>
            <a:r>
              <a:rPr lang="en-US" altLang="ja-JP" sz="2400" dirty="0"/>
              <a:t>(5)</a:t>
            </a:r>
            <a:r>
              <a:rPr lang="ja-JP" altLang="en-US" sz="2400" dirty="0"/>
              <a:t>社会教育行政の意義・役割と一般行政との連携</a:t>
            </a:r>
          </a:p>
          <a:p>
            <a:pPr marL="0" indent="0">
              <a:buNone/>
            </a:pPr>
            <a:r>
              <a:rPr lang="en-US" altLang="ja-JP" sz="2400" dirty="0"/>
              <a:t>(6)</a:t>
            </a:r>
            <a:r>
              <a:rPr lang="ja-JP" altLang="en-US" sz="2400" dirty="0"/>
              <a:t>自治体の行財政制度と教育関連法規</a:t>
            </a:r>
          </a:p>
          <a:p>
            <a:pPr marL="0" indent="0">
              <a:buNone/>
            </a:pPr>
            <a:r>
              <a:rPr lang="en-US" altLang="ja-JP" sz="2400" dirty="0"/>
              <a:t>(7)</a:t>
            </a:r>
            <a:r>
              <a:rPr lang="ja-JP" altLang="en-US" sz="2400" dirty="0"/>
              <a:t>社会教育の内容・方法・形態（学習情報の提供と学習相談、評価を含む）　（</a:t>
            </a:r>
            <a:r>
              <a:rPr lang="ja-JP" altLang="en-US" sz="2400" dirty="0">
                <a:solidFill>
                  <a:schemeClr val="bg1"/>
                </a:solidFill>
              </a:rPr>
              <a:t>→西村美東士情報論文）</a:t>
            </a:r>
          </a:p>
          <a:p>
            <a:pPr marL="0" indent="0">
              <a:buNone/>
            </a:pPr>
            <a:r>
              <a:rPr lang="en-US" altLang="ja-JP" sz="2400" dirty="0"/>
              <a:t>(8)</a:t>
            </a:r>
            <a:r>
              <a:rPr lang="ja-JP" altLang="en-US" sz="2400" dirty="0"/>
              <a:t>学習への支援と学習成果の評価と活用</a:t>
            </a:r>
          </a:p>
          <a:p>
            <a:pPr marL="0" indent="0">
              <a:buNone/>
            </a:pPr>
            <a:r>
              <a:rPr lang="en-US" altLang="ja-JP" sz="2400" dirty="0"/>
              <a:t>(9)</a:t>
            </a:r>
            <a:r>
              <a:rPr lang="ja-JP" altLang="en-US" sz="2400" dirty="0"/>
              <a:t>社会教育施設・生涯学習関連施設の管理・運営と連携</a:t>
            </a:r>
          </a:p>
          <a:p>
            <a:pPr marL="0" indent="0">
              <a:buNone/>
            </a:pPr>
            <a:r>
              <a:rPr lang="en-US" altLang="ja-JP" sz="2400" dirty="0"/>
              <a:t>(10)</a:t>
            </a:r>
            <a:r>
              <a:rPr lang="ja-JP" altLang="en-US" sz="2400" dirty="0"/>
              <a:t>社会教育指導者の役割</a:t>
            </a:r>
          </a:p>
        </p:txBody>
      </p:sp>
      <p:grpSp>
        <p:nvGrpSpPr>
          <p:cNvPr id="4" name="グループ化 3"/>
          <p:cNvGrpSpPr/>
          <p:nvPr/>
        </p:nvGrpSpPr>
        <p:grpSpPr>
          <a:xfrm>
            <a:off x="0" y="0"/>
            <a:ext cx="8712968" cy="445159"/>
            <a:chOff x="0" y="1658"/>
            <a:chExt cx="8712968" cy="445159"/>
          </a:xfrm>
        </p:grpSpPr>
        <p:sp>
          <p:nvSpPr>
            <p:cNvPr id="5" name="角丸四角形 4"/>
            <p:cNvSpPr/>
            <p:nvPr/>
          </p:nvSpPr>
          <p:spPr>
            <a:xfrm>
              <a:off x="0" y="1658"/>
              <a:ext cx="8712968" cy="445159"/>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角丸四角形 4"/>
            <p:cNvSpPr/>
            <p:nvPr/>
          </p:nvSpPr>
          <p:spPr>
            <a:xfrm>
              <a:off x="21731" y="23389"/>
              <a:ext cx="8669506" cy="401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kern="1200" dirty="0">
                  <a:solidFill>
                    <a:schemeClr val="tx2">
                      <a:lumMod val="75000"/>
                    </a:schemeClr>
                  </a:solidFill>
                </a:rPr>
                <a:t>はじめに　本科目のねらい・内容・課題</a:t>
              </a: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14</a:t>
            </a:fld>
            <a:endParaRPr kumimoji="1" lang="ja-JP" altLang="en-US" dirty="0"/>
          </a:p>
        </p:txBody>
      </p:sp>
    </p:spTree>
    <p:extLst>
      <p:ext uri="{BB962C8B-B14F-4D97-AF65-F5344CB8AC3E}">
        <p14:creationId xmlns:p14="http://schemas.microsoft.com/office/powerpoint/2010/main" val="365417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r>
              <a:rPr lang="ja-JP" altLang="en-US" dirty="0">
                <a:solidFill>
                  <a:schemeClr val="bg1"/>
                </a:solidFill>
              </a:rPr>
              <a:t>いつまでも会社があると思うなよ</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15</a:t>
            </a:fld>
            <a:endParaRPr lang="ja-JP" altLang="en-US" dirty="0"/>
          </a:p>
        </p:txBody>
      </p:sp>
      <p:pic>
        <p:nvPicPr>
          <p:cNvPr id="5" name="図 4"/>
          <p:cNvPicPr>
            <a:picLocks noChangeAspect="1"/>
          </p:cNvPicPr>
          <p:nvPr/>
        </p:nvPicPr>
        <p:blipFill>
          <a:blip r:embed="rId2" cstate="print"/>
          <a:stretch>
            <a:fillRect/>
          </a:stretch>
        </p:blipFill>
        <p:spPr>
          <a:xfrm>
            <a:off x="971600" y="1359791"/>
            <a:ext cx="6848318" cy="5354322"/>
          </a:xfrm>
          <a:prstGeom prst="rect">
            <a:avLst/>
          </a:prstGeom>
        </p:spPr>
      </p:pic>
    </p:spTree>
    <p:extLst>
      <p:ext uri="{BB962C8B-B14F-4D97-AF65-F5344CB8AC3E}">
        <p14:creationId xmlns:p14="http://schemas.microsoft.com/office/powerpoint/2010/main" val="3527835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r>
              <a:rPr lang="ja-JP" altLang="en-US" dirty="0">
                <a:solidFill>
                  <a:schemeClr val="bg1"/>
                </a:solidFill>
              </a:rPr>
              <a:t>西村美東士情報論文</a:t>
            </a:r>
          </a:p>
        </p:txBody>
      </p:sp>
      <p:sp>
        <p:nvSpPr>
          <p:cNvPr id="3" name="コンテンツ プレースホルダー 2"/>
          <p:cNvSpPr>
            <a:spLocks noGrp="1"/>
          </p:cNvSpPr>
          <p:nvPr>
            <p:ph idx="1"/>
          </p:nvPr>
        </p:nvSpPr>
        <p:spPr/>
        <p:txBody>
          <a:bodyPr>
            <a:normAutofit fontScale="77500" lnSpcReduction="20000"/>
          </a:bodyPr>
          <a:lstStyle/>
          <a:p>
            <a:r>
              <a:rPr lang="en-US" altLang="ja-JP" dirty="0">
                <a:hlinkClick r:id="rId2"/>
              </a:rPr>
              <a:t>http://mito3.jp/seika/0210.pdf</a:t>
            </a:r>
            <a:endParaRPr lang="en-US" altLang="ja-JP" dirty="0"/>
          </a:p>
          <a:p>
            <a:r>
              <a:rPr lang="en-US" altLang="ja-JP" dirty="0"/>
              <a:t>1984/10/1	</a:t>
            </a:r>
            <a:r>
              <a:rPr lang="ja-JP" altLang="en-US" dirty="0"/>
              <a:t>社会教育施設に</a:t>
            </a:r>
            <a:r>
              <a:rPr lang="en-US" altLang="ja-JP" dirty="0"/>
              <a:t>『</a:t>
            </a:r>
            <a:r>
              <a:rPr lang="ja-JP" altLang="en-US" dirty="0"/>
              <a:t>関係</a:t>
            </a:r>
            <a:r>
              <a:rPr lang="en-US" altLang="ja-JP" dirty="0"/>
              <a:t>』</a:t>
            </a:r>
            <a:r>
              <a:rPr lang="ja-JP" altLang="en-US" dirty="0"/>
              <a:t>のあふれた情報提供機能を</a:t>
            </a:r>
            <a:endParaRPr lang="en-US" altLang="ja-JP" dirty="0"/>
          </a:p>
          <a:p>
            <a:r>
              <a:rPr lang="en-US" altLang="ja-JP" dirty="0"/>
              <a:t>1</a:t>
            </a:r>
            <a:r>
              <a:rPr lang="ja-JP" altLang="en-US" dirty="0"/>
              <a:t>「押しつけがましさ」の克服、</a:t>
            </a:r>
            <a:r>
              <a:rPr lang="en-US" altLang="ja-JP" dirty="0"/>
              <a:t>2</a:t>
            </a:r>
            <a:r>
              <a:rPr lang="ja-JP" altLang="en-US" dirty="0"/>
              <a:t>情報提供と「関係」、</a:t>
            </a:r>
            <a:r>
              <a:rPr lang="en-US" altLang="ja-JP" dirty="0"/>
              <a:t>3</a:t>
            </a:r>
            <a:r>
              <a:rPr lang="ja-JP" altLang="en-US" dirty="0"/>
              <a:t>人間的、生活的、全面的、今日的、「つながり」の情報、</a:t>
            </a:r>
            <a:r>
              <a:rPr lang="en-US" altLang="ja-JP" dirty="0"/>
              <a:t>4</a:t>
            </a:r>
            <a:r>
              <a:rPr lang="ja-JP" altLang="en-US" dirty="0"/>
              <a:t>地域情報・行政情報の提供、</a:t>
            </a:r>
            <a:r>
              <a:rPr lang="en-US" altLang="ja-JP" dirty="0"/>
              <a:t>5</a:t>
            </a:r>
            <a:r>
              <a:rPr lang="ja-JP" altLang="en-US" dirty="0"/>
              <a:t>カウンセリング・グループワークの位置づけ、</a:t>
            </a:r>
            <a:r>
              <a:rPr lang="en-US" altLang="ja-JP" dirty="0"/>
              <a:t>6</a:t>
            </a:r>
            <a:r>
              <a:rPr lang="ja-JP" altLang="en-US" dirty="0"/>
              <a:t>情報提供の個性化とシステム化、</a:t>
            </a:r>
            <a:r>
              <a:rPr lang="en-US" altLang="ja-JP" dirty="0"/>
              <a:t>7</a:t>
            </a:r>
            <a:r>
              <a:rPr lang="ja-JP" altLang="en-US" dirty="0"/>
              <a:t>情報の整理と提供がさらに認識を育てる、</a:t>
            </a:r>
            <a:r>
              <a:rPr lang="en-US" altLang="ja-JP" dirty="0"/>
              <a:t>8</a:t>
            </a:r>
            <a:r>
              <a:rPr lang="ja-JP" altLang="en-US" dirty="0"/>
              <a:t>社会教育施設が情報提供機能を発揮する役割。</a:t>
            </a:r>
            <a:endParaRPr lang="en-US" altLang="ja-JP" dirty="0"/>
          </a:p>
          <a:p>
            <a:r>
              <a:rPr lang="ja-JP" altLang="en-US" dirty="0"/>
              <a:t>「押しつけがましさ」の克服と、人間的、生活的、全面的、今日的、そして「つながり」の情報提供の必要性を指摘した。	</a:t>
            </a:r>
            <a:endParaRPr lang="en-US" altLang="ja-JP" dirty="0"/>
          </a:p>
          <a:p>
            <a:r>
              <a:rPr lang="ja-JP" altLang="en-US" dirty="0"/>
              <a:t>全日本社会教育連合会</a:t>
            </a:r>
            <a:r>
              <a:rPr lang="en-US" altLang="ja-JP" dirty="0"/>
              <a:t>『</a:t>
            </a:r>
            <a:r>
              <a:rPr lang="ja-JP" altLang="en-US" dirty="0"/>
              <a:t>社会教育</a:t>
            </a:r>
            <a:r>
              <a:rPr lang="en-US" altLang="ja-JP" dirty="0"/>
              <a:t>』	39</a:t>
            </a:r>
            <a:r>
              <a:rPr lang="ja-JP" altLang="en-US" dirty="0"/>
              <a:t>巻</a:t>
            </a:r>
            <a:r>
              <a:rPr lang="en-US" altLang="ja-JP" dirty="0"/>
              <a:t>10</a:t>
            </a:r>
            <a:r>
              <a:rPr lang="ja-JP" altLang="en-US" dirty="0"/>
              <a:t>号</a:t>
            </a:r>
            <a:r>
              <a:rPr lang="en-US" altLang="ja-JP" dirty="0"/>
              <a:t>pp.73-77</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16</a:t>
            </a:fld>
            <a:endParaRPr lang="ja-JP" altLang="en-US" dirty="0"/>
          </a:p>
        </p:txBody>
      </p:sp>
    </p:spTree>
    <p:extLst>
      <p:ext uri="{BB962C8B-B14F-4D97-AF65-F5344CB8AC3E}">
        <p14:creationId xmlns:p14="http://schemas.microsoft.com/office/powerpoint/2010/main" val="2515407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5099" y="242376"/>
            <a:ext cx="8229600" cy="1143000"/>
          </a:xfrm>
        </p:spPr>
        <p:style>
          <a:lnRef idx="0">
            <a:schemeClr val="accent5"/>
          </a:lnRef>
          <a:fillRef idx="3">
            <a:schemeClr val="accent5"/>
          </a:fillRef>
          <a:effectRef idx="3">
            <a:schemeClr val="accent5"/>
          </a:effectRef>
          <a:fontRef idx="minor">
            <a:schemeClr val="lt1"/>
          </a:fontRef>
        </p:style>
        <p:txBody>
          <a:bodyPr>
            <a:noAutofit/>
          </a:bodyPr>
          <a:lstStyle/>
          <a:p>
            <a:r>
              <a:rPr lang="ja-JP" altLang="en-US" sz="2400" dirty="0"/>
              <a:t>社会教育主事講習等規定の場合</a:t>
            </a:r>
            <a:r>
              <a:rPr lang="en-US" altLang="ja-JP" sz="2400" dirty="0"/>
              <a:t>(</a:t>
            </a:r>
            <a:r>
              <a:rPr lang="ja-JP" altLang="en-US" sz="2400" dirty="0"/>
              <a:t>最終改正</a:t>
            </a:r>
            <a:r>
              <a:rPr lang="en-US" altLang="ja-JP" sz="2400" dirty="0"/>
              <a:t>h21</a:t>
            </a:r>
            <a:r>
              <a:rPr lang="ja-JP" altLang="en-US" sz="2400" dirty="0"/>
              <a:t>年</a:t>
            </a:r>
            <a:r>
              <a:rPr lang="en-US" altLang="ja-JP" sz="2400" dirty="0"/>
              <a:t>4</a:t>
            </a:r>
            <a:r>
              <a:rPr lang="ja-JP" altLang="en-US" sz="2400" dirty="0"/>
              <a:t>月</a:t>
            </a:r>
            <a:r>
              <a:rPr lang="en-US" altLang="ja-JP" sz="2400" dirty="0"/>
              <a:t>)</a:t>
            </a:r>
            <a:endParaRPr lang="ja-JP" altLang="en-US" sz="2400" dirty="0"/>
          </a:p>
        </p:txBody>
      </p:sp>
      <p:sp>
        <p:nvSpPr>
          <p:cNvPr id="3" name="コンテンツ プレースホルダー 2"/>
          <p:cNvSpPr>
            <a:spLocks noGrp="1"/>
          </p:cNvSpPr>
          <p:nvPr>
            <p:ph idx="1"/>
          </p:nvPr>
        </p:nvSpPr>
        <p:spPr>
          <a:xfrm>
            <a:off x="333872" y="1124744"/>
            <a:ext cx="8496944" cy="5616624"/>
          </a:xfrm>
        </p:spPr>
        <p:style>
          <a:lnRef idx="0">
            <a:schemeClr val="accent1"/>
          </a:lnRef>
          <a:fillRef idx="3">
            <a:schemeClr val="accent1"/>
          </a:fillRef>
          <a:effectRef idx="3">
            <a:schemeClr val="accent1"/>
          </a:effectRef>
          <a:fontRef idx="minor">
            <a:schemeClr val="lt1"/>
          </a:fontRef>
        </p:style>
        <p:txBody>
          <a:bodyPr>
            <a:noAutofit/>
          </a:bodyPr>
          <a:lstStyle/>
          <a:p>
            <a:pPr marL="0" indent="0">
              <a:buNone/>
            </a:pPr>
            <a:r>
              <a:rPr lang="ja-JP" altLang="en-US" dirty="0"/>
              <a:t>生涯学習概論は、おおむね、生涯学習の意義、</a:t>
            </a:r>
            <a:r>
              <a:rPr lang="ja-JP" altLang="en-US" dirty="0">
                <a:solidFill>
                  <a:schemeClr val="bg1"/>
                </a:solidFill>
              </a:rPr>
              <a:t>学習者の特性と学習の継続発展、</a:t>
            </a:r>
            <a:r>
              <a:rPr lang="ja-JP" altLang="en-US" dirty="0"/>
              <a:t>生涯学習と家庭教育、生涯学習と学校教育、生涯学習と社会教育、生涯学習社会における各教育機能相互の連携と体系化、</a:t>
            </a:r>
            <a:r>
              <a:rPr lang="ja-JP" altLang="en-US" dirty="0">
                <a:solidFill>
                  <a:schemeClr val="bg1"/>
                </a:solidFill>
              </a:rPr>
              <a:t>生涯学習社会の学習システム、</a:t>
            </a:r>
            <a:r>
              <a:rPr lang="ja-JP" altLang="en-US" dirty="0"/>
              <a:t>生涯学習関連施策の動向、社会教育の意義、社会教育と社会教育行政、社会教育の内容、社会教育の方法・形態、社会教育指導者、社会教育施設の概要、学習情報提供と学習相談の意義等の事項について授業を行うものとする。</a:t>
            </a:r>
            <a:endParaRPr lang="en-US" altLang="ja-JP" dirty="0"/>
          </a:p>
        </p:txBody>
      </p:sp>
      <p:grpSp>
        <p:nvGrpSpPr>
          <p:cNvPr id="4" name="グループ化 3"/>
          <p:cNvGrpSpPr/>
          <p:nvPr/>
        </p:nvGrpSpPr>
        <p:grpSpPr>
          <a:xfrm>
            <a:off x="0" y="0"/>
            <a:ext cx="8712968" cy="445159"/>
            <a:chOff x="0" y="1658"/>
            <a:chExt cx="8712968" cy="445159"/>
          </a:xfrm>
        </p:grpSpPr>
        <p:sp>
          <p:nvSpPr>
            <p:cNvPr id="5" name="角丸四角形 4"/>
            <p:cNvSpPr/>
            <p:nvPr/>
          </p:nvSpPr>
          <p:spPr>
            <a:xfrm>
              <a:off x="0" y="1658"/>
              <a:ext cx="8712968" cy="445159"/>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角丸四角形 4"/>
            <p:cNvSpPr/>
            <p:nvPr/>
          </p:nvSpPr>
          <p:spPr>
            <a:xfrm>
              <a:off x="21731" y="23389"/>
              <a:ext cx="8669506" cy="401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kern="1200" dirty="0">
                  <a:solidFill>
                    <a:schemeClr val="tx2">
                      <a:lumMod val="75000"/>
                    </a:schemeClr>
                  </a:solidFill>
                </a:rPr>
                <a:t>はじめに　本科目のねらい・内容・課題</a:t>
              </a: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17</a:t>
            </a:fld>
            <a:endParaRPr kumimoji="1" lang="ja-JP" altLang="en-US" dirty="0"/>
          </a:p>
        </p:txBody>
      </p:sp>
    </p:spTree>
    <p:extLst>
      <p:ext uri="{BB962C8B-B14F-4D97-AF65-F5344CB8AC3E}">
        <p14:creationId xmlns:p14="http://schemas.microsoft.com/office/powerpoint/2010/main" val="2838965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6712"/>
            <a:ext cx="8229600" cy="1143000"/>
          </a:xfrm>
        </p:spPr>
        <p:style>
          <a:lnRef idx="0">
            <a:schemeClr val="accent5"/>
          </a:lnRef>
          <a:fillRef idx="3">
            <a:schemeClr val="accent5"/>
          </a:fillRef>
          <a:effectRef idx="3">
            <a:schemeClr val="accent5"/>
          </a:effectRef>
          <a:fontRef idx="minor">
            <a:schemeClr val="lt1"/>
          </a:fontRef>
        </p:style>
        <p:txBody>
          <a:bodyPr/>
          <a:lstStyle/>
          <a:p>
            <a:r>
              <a:rPr lang="ja-JP" altLang="en-US" dirty="0"/>
              <a:t>課　題</a:t>
            </a:r>
            <a:endParaRPr kumimoji="1" lang="ja-JP" altLang="en-US" dirty="0"/>
          </a:p>
        </p:txBody>
      </p:sp>
      <p:sp>
        <p:nvSpPr>
          <p:cNvPr id="3" name="コンテンツ プレースホルダー 2"/>
          <p:cNvSpPr>
            <a:spLocks noGrp="1"/>
          </p:cNvSpPr>
          <p:nvPr>
            <p:ph idx="1"/>
          </p:nvPr>
        </p:nvSpPr>
        <p:spPr>
          <a:xfrm>
            <a:off x="457200" y="1979712"/>
            <a:ext cx="8229600" cy="4525963"/>
          </a:xfrm>
        </p:spPr>
        <p:style>
          <a:lnRef idx="0">
            <a:schemeClr val="accent1"/>
          </a:lnRef>
          <a:fillRef idx="3">
            <a:schemeClr val="accent1"/>
          </a:fillRef>
          <a:effectRef idx="3">
            <a:schemeClr val="accent1"/>
          </a:effectRef>
          <a:fontRef idx="minor">
            <a:schemeClr val="lt1"/>
          </a:fontRef>
        </p:style>
        <p:txBody>
          <a:bodyPr>
            <a:normAutofit lnSpcReduction="10000"/>
          </a:bodyPr>
          <a:lstStyle/>
          <a:p>
            <a:pPr marL="0" indent="0">
              <a:buNone/>
            </a:pPr>
            <a:r>
              <a:rPr lang="ja-JP" altLang="ja-JP" dirty="0"/>
              <a:t>①市民の学習ニーズを尊重するとともに「育てる」ために、図書館は何ができるか。</a:t>
            </a:r>
            <a:endParaRPr lang="en-US" altLang="ja-JP" dirty="0"/>
          </a:p>
          <a:p>
            <a:pPr marL="0" indent="0">
              <a:buNone/>
            </a:pPr>
            <a:r>
              <a:rPr lang="ja-JP" altLang="ja-JP" dirty="0"/>
              <a:t>②子どもの読書活動を振興するために、図書館は学校や家庭とどのように連携すればよいのか。それは子どもの読書の自由を侵すことにならないか。</a:t>
            </a:r>
            <a:endParaRPr lang="en-US" altLang="ja-JP" dirty="0"/>
          </a:p>
          <a:p>
            <a:pPr marL="0" indent="0" rtl="0" eaLnBrk="1" latinLnBrk="0" hangingPunct="1">
              <a:buNone/>
            </a:pPr>
            <a:r>
              <a:rPr lang="ja-JP" altLang="ja-JP" dirty="0"/>
              <a:t>③図書館</a:t>
            </a:r>
            <a:r>
              <a:rPr lang="ja-JP" altLang="en-US" dirty="0"/>
              <a:t>はまちづくりのために、どのような集会事業を行えばよいか。そのために図書館司書に求められる能力は何か。</a:t>
            </a:r>
            <a:endParaRPr lang="en-US" altLang="ja-JP" dirty="0"/>
          </a:p>
        </p:txBody>
      </p:sp>
      <p:grpSp>
        <p:nvGrpSpPr>
          <p:cNvPr id="4" name="グループ化 3"/>
          <p:cNvGrpSpPr/>
          <p:nvPr/>
        </p:nvGrpSpPr>
        <p:grpSpPr>
          <a:xfrm>
            <a:off x="0" y="-22705"/>
            <a:ext cx="8712968" cy="445159"/>
            <a:chOff x="0" y="1658"/>
            <a:chExt cx="8712968" cy="445159"/>
          </a:xfrm>
        </p:grpSpPr>
        <p:sp>
          <p:nvSpPr>
            <p:cNvPr id="5" name="角丸四角形 4"/>
            <p:cNvSpPr/>
            <p:nvPr/>
          </p:nvSpPr>
          <p:spPr>
            <a:xfrm>
              <a:off x="0" y="1658"/>
              <a:ext cx="8712968" cy="445159"/>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角丸四角形 4"/>
            <p:cNvSpPr/>
            <p:nvPr/>
          </p:nvSpPr>
          <p:spPr>
            <a:xfrm>
              <a:off x="21731" y="23389"/>
              <a:ext cx="8669506" cy="401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kern="1200" dirty="0">
                  <a:solidFill>
                    <a:schemeClr val="tx2">
                      <a:lumMod val="75000"/>
                    </a:schemeClr>
                  </a:solidFill>
                </a:rPr>
                <a:t>はじめに　本科目のねらい・内容・課題</a:t>
              </a: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18</a:t>
            </a:fld>
            <a:endParaRPr kumimoji="1" lang="ja-JP" altLang="en-US" dirty="0"/>
          </a:p>
        </p:txBody>
      </p:sp>
    </p:spTree>
    <p:extLst>
      <p:ext uri="{BB962C8B-B14F-4D97-AF65-F5344CB8AC3E}">
        <p14:creationId xmlns:p14="http://schemas.microsoft.com/office/powerpoint/2010/main" val="4057409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lvl="0" indent="0" rtl="0" eaLnBrk="1" latinLnBrk="0" hangingPunct="1">
              <a:buNone/>
            </a:pPr>
            <a:r>
              <a:rPr kumimoji="1" lang="ja-JP" altLang="ja-JP" sz="3200" kern="1200" dirty="0">
                <a:solidFill>
                  <a:schemeClr val="lt1"/>
                </a:solidFill>
                <a:effectLst/>
                <a:latin typeface="+mn-lt"/>
                <a:ea typeface="+mn-ea"/>
                <a:cs typeface="+mn-cs"/>
              </a:rPr>
              <a:t>生涯学習</a:t>
            </a:r>
            <a:r>
              <a:rPr kumimoji="1" lang="ja-JP" altLang="en-US" sz="3200" kern="1200" dirty="0">
                <a:solidFill>
                  <a:schemeClr val="lt1"/>
                </a:solidFill>
                <a:effectLst/>
                <a:latin typeface="+mn-lt"/>
                <a:ea typeface="+mn-ea"/>
                <a:cs typeface="+mn-cs"/>
              </a:rPr>
              <a:t>とは何か、その社会的意義は何か</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rtl="0" eaLnBrk="1" latinLnBrk="0" hangingPunct="1"/>
            <a:r>
              <a:rPr lang="ja-JP" altLang="en-US" dirty="0">
                <a:effectLst/>
              </a:rPr>
              <a:t>自己の充実とともに、人々が</a:t>
            </a:r>
            <a:endParaRPr lang="en-US" altLang="ja-JP" dirty="0">
              <a:effectLst/>
            </a:endParaRPr>
          </a:p>
          <a:p>
            <a:pPr rtl="0" eaLnBrk="1" latinLnBrk="0" hangingPunct="1"/>
            <a:r>
              <a:rPr lang="ja-JP" altLang="en-US" dirty="0"/>
              <a:t>○○合い、○○合って、</a:t>
            </a:r>
            <a:endParaRPr lang="en-US" altLang="ja-JP" dirty="0"/>
          </a:p>
          <a:p>
            <a:pPr rtl="0" eaLnBrk="1" latinLnBrk="0" hangingPunct="1"/>
            <a:r>
              <a:rPr lang="ja-JP" altLang="en-US" dirty="0">
                <a:effectLst/>
              </a:rPr>
              <a:t>○○を形成する活動</a:t>
            </a:r>
            <a:endParaRPr lang="en-US" altLang="ja-JP" dirty="0">
              <a:effectLst/>
            </a:endParaRPr>
          </a:p>
          <a:p>
            <a:pPr marL="0" indent="0" rtl="0" eaLnBrk="1" latinLnBrk="0" hangingPunct="1">
              <a:buNone/>
            </a:pPr>
            <a:endParaRPr lang="en-US" altLang="ja-JP" dirty="0"/>
          </a:p>
          <a:p>
            <a:pPr marL="0" indent="0" rtl="0" eaLnBrk="1" latinLnBrk="0" hangingPunct="1">
              <a:buNone/>
            </a:pPr>
            <a:r>
              <a:rPr lang="en-US" altLang="ja-JP" dirty="0">
                <a:effectLst/>
              </a:rPr>
              <a:t>【</a:t>
            </a:r>
            <a:r>
              <a:rPr lang="ja-JP" altLang="en-US" dirty="0">
                <a:effectLst/>
              </a:rPr>
              <a:t>参考</a:t>
            </a:r>
            <a:r>
              <a:rPr lang="en-US" altLang="ja-JP" dirty="0">
                <a:effectLst/>
              </a:rPr>
              <a:t>】</a:t>
            </a:r>
            <a:r>
              <a:rPr lang="ja-JP" altLang="en-US" dirty="0">
                <a:effectLst/>
              </a:rPr>
              <a:t>教育基本法第</a:t>
            </a:r>
            <a:r>
              <a:rPr lang="en-US" altLang="ja-JP" dirty="0">
                <a:effectLst/>
              </a:rPr>
              <a:t>1</a:t>
            </a:r>
            <a:r>
              <a:rPr lang="ja-JP" altLang="en-US" dirty="0">
                <a:effectLst/>
              </a:rPr>
              <a:t>条（教育の目的）</a:t>
            </a:r>
            <a:endParaRPr lang="en-US" altLang="ja-JP" dirty="0">
              <a:effectLst/>
            </a:endParaRPr>
          </a:p>
          <a:p>
            <a:pPr marL="0" indent="0">
              <a:buNone/>
            </a:pPr>
            <a:r>
              <a:rPr lang="ja-JP" altLang="en-US" dirty="0"/>
              <a:t>　教育は、人格の完成をめざし、平和的な国家及び社会の形成者として、真理と正義を愛し、個人の価値をたつとび、勤労と責任を重んじ、自主的精神に充ちた心身ともに健康な国民の育成を期して行われなければならない。</a:t>
            </a:r>
            <a:endParaRPr lang="ja-JP" altLang="ja-JP" dirty="0">
              <a:effectLst/>
            </a:endParaRPr>
          </a:p>
        </p:txBody>
      </p:sp>
      <p:grpSp>
        <p:nvGrpSpPr>
          <p:cNvPr id="4" name="グループ化 3"/>
          <p:cNvGrpSpPr/>
          <p:nvPr/>
        </p:nvGrpSpPr>
        <p:grpSpPr>
          <a:xfrm>
            <a:off x="0" y="0"/>
            <a:ext cx="8712968" cy="446599"/>
            <a:chOff x="0" y="459450"/>
            <a:chExt cx="8712968" cy="446599"/>
          </a:xfrm>
        </p:grpSpPr>
        <p:sp>
          <p:nvSpPr>
            <p:cNvPr id="5" name="角丸四角形 4"/>
            <p:cNvSpPr/>
            <p:nvPr/>
          </p:nvSpPr>
          <p:spPr>
            <a:xfrm>
              <a:off x="0" y="459450"/>
              <a:ext cx="8712968" cy="446599"/>
            </a:xfrm>
            <a:prstGeom prst="roundRect">
              <a:avLst/>
            </a:prstGeom>
          </p:spPr>
          <p:style>
            <a:lnRef idx="2">
              <a:schemeClr val="lt1">
                <a:hueOff val="0"/>
                <a:satOff val="0"/>
                <a:lumOff val="0"/>
                <a:alphaOff val="0"/>
              </a:schemeClr>
            </a:lnRef>
            <a:fillRef idx="1">
              <a:schemeClr val="accent5">
                <a:hueOff val="-993388"/>
                <a:satOff val="3981"/>
                <a:lumOff val="863"/>
                <a:alphaOff val="0"/>
              </a:schemeClr>
            </a:fillRef>
            <a:effectRef idx="0">
              <a:schemeClr val="accent5">
                <a:hueOff val="-993388"/>
                <a:satOff val="3981"/>
                <a:lumOff val="863"/>
                <a:alphaOff val="0"/>
              </a:schemeClr>
            </a:effectRef>
            <a:fontRef idx="minor">
              <a:schemeClr val="lt1"/>
            </a:fontRef>
          </p:style>
        </p:sp>
        <p:sp>
          <p:nvSpPr>
            <p:cNvPr id="6" name="角丸四角形 4"/>
            <p:cNvSpPr/>
            <p:nvPr/>
          </p:nvSpPr>
          <p:spPr>
            <a:xfrm>
              <a:off x="21801" y="481251"/>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dirty="0">
                  <a:solidFill>
                    <a:schemeClr val="tx2">
                      <a:lumMod val="75000"/>
                    </a:schemeClr>
                  </a:solidFill>
                </a:rPr>
                <a:t>(1)</a:t>
              </a:r>
              <a:r>
                <a:rPr lang="ja-JP" altLang="en-US" sz="2000" kern="1200" dirty="0">
                  <a:solidFill>
                    <a:schemeClr val="tx2">
                      <a:lumMod val="75000"/>
                    </a:schemeClr>
                  </a:solidFill>
                </a:rPr>
                <a:t>生涯学習・生涯教育論の展開と学習の実際</a:t>
              </a:r>
              <a:endParaRPr kumimoji="1"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19</a:t>
            </a:fld>
            <a:endParaRPr kumimoji="1" lang="ja-JP" altLang="en-US" dirty="0"/>
          </a:p>
        </p:txBody>
      </p:sp>
    </p:spTree>
    <p:extLst>
      <p:ext uri="{BB962C8B-B14F-4D97-AF65-F5344CB8AC3E}">
        <p14:creationId xmlns:p14="http://schemas.microsoft.com/office/powerpoint/2010/main" val="2754075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p:cNvPicPr>
            <a:picLocks noGrp="1" noChangeAspect="1"/>
          </p:cNvPicPr>
          <p:nvPr>
            <p:ph idx="1"/>
          </p:nvPr>
        </p:nvPicPr>
        <p:blipFill>
          <a:blip r:embed="rId3" cstate="print"/>
          <a:stretch>
            <a:fillRect/>
          </a:stretch>
        </p:blipFill>
        <p:spPr>
          <a:xfrm rot="16200000">
            <a:off x="2039774" y="-334426"/>
            <a:ext cx="5073326" cy="8960010"/>
          </a:xfrm>
          <a:prstGeom prst="rect">
            <a:avLst/>
          </a:prstGeom>
        </p:spPr>
      </p:pic>
      <p:sp>
        <p:nvSpPr>
          <p:cNvPr id="2" name="タイトル 1"/>
          <p:cNvSpPr>
            <a:spLocks noGrp="1"/>
          </p:cNvSpPr>
          <p:nvPr>
            <p:ph type="title"/>
          </p:nvPr>
        </p:nvSpPr>
        <p:spPr>
          <a:xfrm>
            <a:off x="461637" y="444185"/>
            <a:ext cx="8229600" cy="1143000"/>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ja-JP" altLang="en-US" dirty="0"/>
              <a:t>第一印象ゲーム</a:t>
            </a:r>
            <a:br>
              <a:rPr lang="en-US" altLang="ja-JP" dirty="0"/>
            </a:br>
            <a:r>
              <a:rPr lang="ja-JP" altLang="en-US" dirty="0"/>
              <a:t>　どんな人が集まったのか、探り合う</a:t>
            </a:r>
            <a:endParaRPr kumimoji="1" lang="ja-JP" altLang="en-US" dirty="0"/>
          </a:p>
        </p:txBody>
      </p:sp>
      <p:grpSp>
        <p:nvGrpSpPr>
          <p:cNvPr id="4" name="グループ化 3"/>
          <p:cNvGrpSpPr/>
          <p:nvPr/>
        </p:nvGrpSpPr>
        <p:grpSpPr>
          <a:xfrm>
            <a:off x="0" y="-22705"/>
            <a:ext cx="8712968" cy="445159"/>
            <a:chOff x="0" y="1658"/>
            <a:chExt cx="8712968" cy="445159"/>
          </a:xfrm>
        </p:grpSpPr>
        <p:sp>
          <p:nvSpPr>
            <p:cNvPr id="5" name="角丸四角形 4"/>
            <p:cNvSpPr/>
            <p:nvPr/>
          </p:nvSpPr>
          <p:spPr>
            <a:xfrm>
              <a:off x="0" y="1658"/>
              <a:ext cx="8712968" cy="445159"/>
            </a:xfrm>
            <a:prstGeom prst="roundRect">
              <a:avLst/>
            </a:prstGeom>
          </p:spPr>
          <p:style>
            <a:lnRef idx="0">
              <a:schemeClr val="accent6"/>
            </a:lnRef>
            <a:fillRef idx="3">
              <a:schemeClr val="accent6"/>
            </a:fillRef>
            <a:effectRef idx="3">
              <a:schemeClr val="accent6"/>
            </a:effectRef>
            <a:fontRef idx="minor">
              <a:schemeClr val="lt1"/>
            </a:fontRef>
          </p:style>
        </p:sp>
        <p:sp>
          <p:nvSpPr>
            <p:cNvPr id="6" name="角丸四角形 4"/>
            <p:cNvSpPr/>
            <p:nvPr/>
          </p:nvSpPr>
          <p:spPr>
            <a:xfrm>
              <a:off x="21731" y="23389"/>
              <a:ext cx="8669506" cy="401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kern="1200" dirty="0">
                  <a:solidFill>
                    <a:schemeClr val="tx2">
                      <a:lumMod val="75000"/>
                    </a:schemeClr>
                  </a:solidFill>
                </a:rPr>
                <a:t>ワークショップ・トレーニング</a:t>
              </a: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2</a:t>
            </a:fld>
            <a:endParaRPr kumimoji="1" lang="ja-JP" altLang="en-US" dirty="0"/>
          </a:p>
        </p:txBody>
      </p:sp>
    </p:spTree>
    <p:extLst>
      <p:ext uri="{BB962C8B-B14F-4D97-AF65-F5344CB8AC3E}">
        <p14:creationId xmlns:p14="http://schemas.microsoft.com/office/powerpoint/2010/main" val="1807239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40946" y="481148"/>
            <a:ext cx="8229600" cy="1363675"/>
          </a:xfrm>
        </p:spPr>
        <p:txBody>
          <a:bodyPr>
            <a:normAutofit fontScale="90000"/>
          </a:bodyPr>
          <a:lstStyle/>
          <a:p>
            <a:pPr marL="0" lvl="0" indent="0" rtl="0" eaLnBrk="1" latinLnBrk="0" hangingPunct="1">
              <a:buNone/>
            </a:pPr>
            <a:r>
              <a:rPr lang="ja-JP" altLang="en-US" sz="3200" dirty="0">
                <a:solidFill>
                  <a:schemeClr val="lt1"/>
                </a:solidFill>
                <a:latin typeface="+mn-lt"/>
                <a:ea typeface="+mn-ea"/>
                <a:cs typeface="+mn-cs"/>
              </a:rPr>
              <a:t>生涯学習はどのようにまちづくりにつながっているか。市民の参画・協働活動のなかで、どのように生涯学習が行われているか。</a:t>
            </a:r>
            <a:endParaRPr kumimoji="1" lang="ja-JP" altLang="en-US" dirty="0"/>
          </a:p>
        </p:txBody>
      </p:sp>
      <p:sp>
        <p:nvSpPr>
          <p:cNvPr id="3" name="コンテンツ プレースホルダー 2"/>
          <p:cNvSpPr>
            <a:spLocks noGrp="1"/>
          </p:cNvSpPr>
          <p:nvPr>
            <p:ph idx="1"/>
          </p:nvPr>
        </p:nvSpPr>
        <p:spPr>
          <a:xfrm>
            <a:off x="461567" y="2123119"/>
            <a:ext cx="8229600" cy="4525963"/>
          </a:xfrm>
        </p:spPr>
        <p:txBody>
          <a:bodyPr>
            <a:normAutofit/>
          </a:bodyPr>
          <a:lstStyle/>
          <a:p>
            <a:r>
              <a:rPr lang="ja-JP" altLang="en-US" dirty="0">
                <a:effectLst/>
              </a:rPr>
              <a:t>○○に関する学習</a:t>
            </a:r>
            <a:r>
              <a:rPr lang="ja-JP" altLang="en-US" dirty="0"/>
              <a:t>は、 ○○のまちづくりのために、次</a:t>
            </a:r>
            <a:r>
              <a:rPr lang="ja-JP" altLang="en-US" dirty="0">
                <a:effectLst/>
              </a:rPr>
              <a:t>のように役立っている。</a:t>
            </a:r>
            <a:endParaRPr lang="en-US" altLang="ja-JP" dirty="0">
              <a:effectLst/>
            </a:endParaRPr>
          </a:p>
          <a:p>
            <a:endParaRPr lang="en-US" altLang="ja-JP" dirty="0"/>
          </a:p>
          <a:p>
            <a:pPr marL="0" indent="0">
              <a:buNone/>
            </a:pPr>
            <a:r>
              <a:rPr lang="ja-JP" altLang="en-US" dirty="0">
                <a:effectLst/>
              </a:rPr>
              <a:t>注意：全体発表に入ったら、各国は打ち合わせ禁止です。</a:t>
            </a:r>
            <a:endParaRPr lang="ja-JP" altLang="ja-JP" dirty="0">
              <a:effectLst/>
            </a:endParaRPr>
          </a:p>
        </p:txBody>
      </p:sp>
      <p:grpSp>
        <p:nvGrpSpPr>
          <p:cNvPr id="4" name="グループ化 3"/>
          <p:cNvGrpSpPr/>
          <p:nvPr/>
        </p:nvGrpSpPr>
        <p:grpSpPr>
          <a:xfrm>
            <a:off x="0" y="0"/>
            <a:ext cx="8712968" cy="446599"/>
            <a:chOff x="0" y="459450"/>
            <a:chExt cx="8712968" cy="446599"/>
          </a:xfrm>
        </p:grpSpPr>
        <p:sp>
          <p:nvSpPr>
            <p:cNvPr id="5" name="角丸四角形 4"/>
            <p:cNvSpPr/>
            <p:nvPr/>
          </p:nvSpPr>
          <p:spPr>
            <a:xfrm>
              <a:off x="0" y="459450"/>
              <a:ext cx="8712968" cy="446599"/>
            </a:xfrm>
            <a:prstGeom prst="roundRect">
              <a:avLst/>
            </a:prstGeom>
          </p:spPr>
          <p:style>
            <a:lnRef idx="2">
              <a:schemeClr val="lt1">
                <a:hueOff val="0"/>
                <a:satOff val="0"/>
                <a:lumOff val="0"/>
                <a:alphaOff val="0"/>
              </a:schemeClr>
            </a:lnRef>
            <a:fillRef idx="1">
              <a:schemeClr val="accent5">
                <a:hueOff val="-993388"/>
                <a:satOff val="3981"/>
                <a:lumOff val="863"/>
                <a:alphaOff val="0"/>
              </a:schemeClr>
            </a:fillRef>
            <a:effectRef idx="0">
              <a:schemeClr val="accent5">
                <a:hueOff val="-993388"/>
                <a:satOff val="3981"/>
                <a:lumOff val="863"/>
                <a:alphaOff val="0"/>
              </a:schemeClr>
            </a:effectRef>
            <a:fontRef idx="minor">
              <a:schemeClr val="lt1"/>
            </a:fontRef>
          </p:style>
        </p:sp>
        <p:sp>
          <p:nvSpPr>
            <p:cNvPr id="6" name="角丸四角形 4"/>
            <p:cNvSpPr/>
            <p:nvPr/>
          </p:nvSpPr>
          <p:spPr>
            <a:xfrm>
              <a:off x="21801" y="481251"/>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dirty="0">
                  <a:solidFill>
                    <a:schemeClr val="tx2">
                      <a:lumMod val="75000"/>
                    </a:schemeClr>
                  </a:solidFill>
                </a:rPr>
                <a:t>(1)</a:t>
              </a:r>
              <a:r>
                <a:rPr lang="ja-JP" altLang="en-US" sz="2000" kern="1200" dirty="0">
                  <a:solidFill>
                    <a:schemeClr val="tx2">
                      <a:lumMod val="75000"/>
                    </a:schemeClr>
                  </a:solidFill>
                </a:rPr>
                <a:t>生涯学習・生涯教育論の展開と学習の実際</a:t>
              </a:r>
              <a:endParaRPr kumimoji="1"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20</a:t>
            </a:fld>
            <a:endParaRPr kumimoji="1" lang="ja-JP" altLang="en-US" dirty="0"/>
          </a:p>
        </p:txBody>
      </p:sp>
    </p:spTree>
    <p:extLst>
      <p:ext uri="{BB962C8B-B14F-4D97-AF65-F5344CB8AC3E}">
        <p14:creationId xmlns:p14="http://schemas.microsoft.com/office/powerpoint/2010/main" val="4280121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21</a:t>
            </a:fld>
            <a:endParaRPr lang="ja-JP" altLang="en-US" dirty="0"/>
          </a:p>
        </p:txBody>
      </p:sp>
      <p:sp>
        <p:nvSpPr>
          <p:cNvPr id="6" name="テキスト ボックス 5"/>
          <p:cNvSpPr txBox="1"/>
          <p:nvPr/>
        </p:nvSpPr>
        <p:spPr>
          <a:xfrm>
            <a:off x="28206" y="188640"/>
            <a:ext cx="9115793" cy="7786747"/>
          </a:xfrm>
          <a:prstGeom prst="rect">
            <a:avLst/>
          </a:prstGeom>
          <a:noFill/>
        </p:spPr>
        <p:txBody>
          <a:bodyPr wrap="square" numCol="2" rtlCol="0">
            <a:spAutoFit/>
          </a:bodyPr>
          <a:lstStyle/>
          <a:p>
            <a:r>
              <a:rPr lang="ja-JP" altLang="en-US" dirty="0"/>
              <a:t>発表内容（昨年度例）</a:t>
            </a:r>
            <a:endParaRPr lang="en-US" altLang="ja-JP" dirty="0"/>
          </a:p>
          <a:p>
            <a:endParaRPr kumimoji="1" lang="en-US" altLang="ja-JP" dirty="0"/>
          </a:p>
          <a:p>
            <a:r>
              <a:rPr kumimoji="1" lang="ja-JP" altLang="en-US" dirty="0"/>
              <a:t>世代間交流のため文学学習　サロン、散策アプリ、マルシェ、小学生も高齢者も</a:t>
            </a:r>
            <a:endParaRPr kumimoji="1" lang="en-US" altLang="ja-JP" dirty="0"/>
          </a:p>
          <a:p>
            <a:r>
              <a:rPr lang="ja-JP" altLang="en-US" dirty="0"/>
              <a:t>読み聞かせ　災害対策・防犯・安全</a:t>
            </a:r>
            <a:endParaRPr lang="en-US" altLang="ja-JP" dirty="0"/>
          </a:p>
          <a:p>
            <a:r>
              <a:rPr kumimoji="1" lang="ja-JP" altLang="en-US" dirty="0"/>
              <a:t>防犯学習のための資料提供。声がけ推進のための学習、パトロール、コミュニケーション</a:t>
            </a:r>
            <a:endParaRPr kumimoji="1" lang="en-US" altLang="ja-JP" dirty="0"/>
          </a:p>
          <a:p>
            <a:r>
              <a:rPr lang="ja-JP" altLang="en-US" dirty="0"/>
              <a:t>体験学習の効果　</a:t>
            </a:r>
            <a:r>
              <a:rPr lang="en-US" altLang="ja-JP" dirty="0"/>
              <a:t>VR</a:t>
            </a:r>
          </a:p>
          <a:p>
            <a:r>
              <a:rPr lang="ja-JP" altLang="en-US" dirty="0"/>
              <a:t>健康づくり　体を動かす、地場産食材レシピ、コンテスト、資料提供</a:t>
            </a:r>
            <a:endParaRPr lang="en-US" altLang="ja-JP" dirty="0"/>
          </a:p>
          <a:p>
            <a:r>
              <a:rPr kumimoji="1" lang="ja-JP" altLang="en-US" dirty="0"/>
              <a:t>憩いの場　会話ができるアクティブな場所</a:t>
            </a:r>
            <a:endParaRPr kumimoji="1" lang="en-US" altLang="ja-JP" dirty="0"/>
          </a:p>
          <a:p>
            <a:r>
              <a:rPr kumimoji="1" lang="ja-JP" altLang="en-US" dirty="0"/>
              <a:t>乳幼児から高齢者まで　情報交換、交流、学校で出前講座、読書マラソン、職場体験、食育体験、高齢者大きい活字、朗読テープ</a:t>
            </a:r>
            <a:endParaRPr kumimoji="1" lang="en-US" altLang="ja-JP" dirty="0"/>
          </a:p>
          <a:p>
            <a:r>
              <a:rPr lang="ja-JP" altLang="en-US" dirty="0"/>
              <a:t>国や地域の課題のための寺子屋</a:t>
            </a:r>
            <a:endParaRPr lang="en-US" altLang="ja-JP" dirty="0"/>
          </a:p>
          <a:p>
            <a:r>
              <a:rPr kumimoji="1" lang="ja-JP" altLang="en-US" dirty="0"/>
              <a:t>安心のまちづくり　保育＝読み聞かせ、地域美化、防災、消防団との連携によるマップづくり</a:t>
            </a:r>
            <a:endParaRPr lang="en-US" altLang="ja-JP" dirty="0">
              <a:solidFill>
                <a:srgbClr val="FF0000"/>
              </a:solidFill>
            </a:endParaRPr>
          </a:p>
          <a:p>
            <a:r>
              <a:rPr lang="ja-JP" altLang="en-US" dirty="0"/>
              <a:t>支え合いの精神によるまちづくり　心の闇に迫る、手の届くまちづくり、公民ではなく所属地域の課題を、相手の気持ちを思いやる気持ち、泣いた赤鬼を読む、子どものボランティア、年配者がコミュニケーションできる公民館、大きな政治より身近なまちづくり</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kumimoji="1" lang="ja-JP" altLang="en-US" dirty="0"/>
              <a:t>緑と文化の香るまちづくり　自然との共生、緑のカーテン、郷土文化をテーマに、</a:t>
            </a:r>
            <a:endParaRPr kumimoji="1" lang="en-US" altLang="ja-JP" dirty="0"/>
          </a:p>
          <a:p>
            <a:r>
              <a:rPr lang="ja-JP" altLang="en-US" dirty="0"/>
              <a:t>エコミュージアム　リファラル</a:t>
            </a:r>
            <a:endParaRPr lang="en-US" altLang="ja-JP" dirty="0"/>
          </a:p>
          <a:p>
            <a:r>
              <a:rPr kumimoji="1" lang="ja-JP" altLang="en-US" dirty="0"/>
              <a:t>郷土資料館での体験学習、青空・星空・じじばばの読み聞かせ</a:t>
            </a:r>
            <a:endParaRPr kumimoji="1" lang="en-US" altLang="ja-JP" dirty="0"/>
          </a:p>
          <a:p>
            <a:r>
              <a:rPr lang="ja-JP" altLang="en-US" dirty="0"/>
              <a:t>歴史探訪を市民の体験談から学ぶ、スマホを若者から学ぶ、ネイティブから</a:t>
            </a:r>
            <a:endParaRPr lang="en-US" altLang="ja-JP" dirty="0"/>
          </a:p>
          <a:p>
            <a:r>
              <a:rPr lang="ja-JP" altLang="en-US" dirty="0"/>
              <a:t>長寿と異世代交流　ぴんぴんころり、高校生からスマホを学ぶ、郷土料理伝承</a:t>
            </a:r>
            <a:endParaRPr lang="en-US" altLang="ja-JP" dirty="0"/>
          </a:p>
          <a:p>
            <a:r>
              <a:rPr kumimoji="1" lang="ja-JP" altLang="en-US" dirty="0"/>
              <a:t>未来への住みよいまちづくり　</a:t>
            </a:r>
            <a:r>
              <a:rPr lang="ja-JP" altLang="en-US" dirty="0"/>
              <a:t>読み聞かせ、美化、文化、福祉、 、安心安全　防災のまち</a:t>
            </a:r>
            <a:endParaRPr lang="en-US" altLang="ja-JP" dirty="0"/>
          </a:p>
          <a:p>
            <a:r>
              <a:rPr kumimoji="1" lang="ja-JP" altLang="en-US" dirty="0"/>
              <a:t>海とともに生きるまちづくり　多面的に</a:t>
            </a:r>
            <a:endParaRPr kumimoji="1" lang="en-US" altLang="ja-JP" dirty="0"/>
          </a:p>
          <a:p>
            <a:r>
              <a:rPr lang="ja-JP" altLang="en-US" dirty="0"/>
              <a:t>ふるさとおよび第二のふるさとのまちづくり　文化、自然</a:t>
            </a:r>
            <a:endParaRPr lang="en-US" altLang="ja-JP" dirty="0"/>
          </a:p>
          <a:p>
            <a:r>
              <a:rPr kumimoji="1" lang="ja-JP" altLang="en-US" dirty="0"/>
              <a:t>孤立をなくす、貧困を防ぐまちづくり、多様な人々が集うまちづくり、自治会という既存組織の活性化、参加メリットを付加する</a:t>
            </a:r>
          </a:p>
        </p:txBody>
      </p:sp>
    </p:spTree>
    <p:extLst>
      <p:ext uri="{BB962C8B-B14F-4D97-AF65-F5344CB8AC3E}">
        <p14:creationId xmlns:p14="http://schemas.microsoft.com/office/powerpoint/2010/main" val="1211262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40946" y="481148"/>
            <a:ext cx="8229600" cy="1363675"/>
          </a:xfrm>
        </p:spPr>
        <p:txBody>
          <a:bodyPr>
            <a:normAutofit/>
          </a:bodyPr>
          <a:lstStyle/>
          <a:p>
            <a:pPr marL="0" lvl="0" indent="0" rtl="0" eaLnBrk="1" latinLnBrk="0" hangingPunct="1">
              <a:buNone/>
            </a:pPr>
            <a:r>
              <a:rPr lang="en-US" altLang="ja-JP" sz="3200" dirty="0">
                <a:solidFill>
                  <a:schemeClr val="lt1"/>
                </a:solidFill>
                <a:latin typeface="+mn-lt"/>
                <a:ea typeface="+mn-ea"/>
                <a:cs typeface="+mn-cs"/>
              </a:rPr>
              <a:t>【</a:t>
            </a:r>
            <a:r>
              <a:rPr lang="ja-JP" altLang="en-US" sz="3200" dirty="0">
                <a:solidFill>
                  <a:schemeClr val="lt1"/>
                </a:solidFill>
                <a:latin typeface="+mn-lt"/>
                <a:ea typeface="+mn-ea"/>
                <a:cs typeface="+mn-cs"/>
              </a:rPr>
              <a:t>事例</a:t>
            </a:r>
            <a:r>
              <a:rPr lang="en-US" altLang="ja-JP" sz="3200" dirty="0">
                <a:solidFill>
                  <a:schemeClr val="lt1"/>
                </a:solidFill>
                <a:latin typeface="+mn-lt"/>
                <a:ea typeface="+mn-ea"/>
                <a:cs typeface="+mn-cs"/>
              </a:rPr>
              <a:t>】</a:t>
            </a:r>
            <a:r>
              <a:rPr lang="ja-JP" altLang="en-US" sz="3200" dirty="0">
                <a:solidFill>
                  <a:schemeClr val="lt1"/>
                </a:solidFill>
                <a:latin typeface="+mn-lt"/>
                <a:ea typeface="+mn-ea"/>
                <a:cs typeface="+mn-cs"/>
              </a:rPr>
              <a:t>佐野市生涯学習都市宣言</a:t>
            </a:r>
            <a:endParaRPr kumimoji="1" lang="ja-JP" altLang="en-US" dirty="0"/>
          </a:p>
        </p:txBody>
      </p:sp>
      <p:pic>
        <p:nvPicPr>
          <p:cNvPr id="10" name="コンテンツ プレースホルダー 9"/>
          <p:cNvPicPr>
            <a:picLocks noGrp="1" noChangeAspect="1"/>
          </p:cNvPicPr>
          <p:nvPr>
            <p:ph idx="1"/>
          </p:nvPr>
        </p:nvPicPr>
        <p:blipFill>
          <a:blip r:embed="rId3" cstate="print"/>
          <a:stretch>
            <a:fillRect/>
          </a:stretch>
        </p:blipFill>
        <p:spPr>
          <a:xfrm>
            <a:off x="827584" y="2057713"/>
            <a:ext cx="7641730" cy="4500570"/>
          </a:xfrm>
          <a:prstGeom prst="rect">
            <a:avLst/>
          </a:prstGeom>
        </p:spPr>
      </p:pic>
      <p:grpSp>
        <p:nvGrpSpPr>
          <p:cNvPr id="4" name="グループ化 3"/>
          <p:cNvGrpSpPr/>
          <p:nvPr/>
        </p:nvGrpSpPr>
        <p:grpSpPr>
          <a:xfrm>
            <a:off x="0" y="0"/>
            <a:ext cx="8712968" cy="446599"/>
            <a:chOff x="0" y="459450"/>
            <a:chExt cx="8712968" cy="446599"/>
          </a:xfrm>
        </p:grpSpPr>
        <p:sp>
          <p:nvSpPr>
            <p:cNvPr id="5" name="角丸四角形 4"/>
            <p:cNvSpPr/>
            <p:nvPr/>
          </p:nvSpPr>
          <p:spPr>
            <a:xfrm>
              <a:off x="0" y="459450"/>
              <a:ext cx="8712968" cy="446599"/>
            </a:xfrm>
            <a:prstGeom prst="roundRect">
              <a:avLst/>
            </a:prstGeom>
          </p:spPr>
          <p:style>
            <a:lnRef idx="2">
              <a:schemeClr val="lt1">
                <a:hueOff val="0"/>
                <a:satOff val="0"/>
                <a:lumOff val="0"/>
                <a:alphaOff val="0"/>
              </a:schemeClr>
            </a:lnRef>
            <a:fillRef idx="1">
              <a:schemeClr val="accent5">
                <a:hueOff val="-993388"/>
                <a:satOff val="3981"/>
                <a:lumOff val="863"/>
                <a:alphaOff val="0"/>
              </a:schemeClr>
            </a:fillRef>
            <a:effectRef idx="0">
              <a:schemeClr val="accent5">
                <a:hueOff val="-993388"/>
                <a:satOff val="3981"/>
                <a:lumOff val="863"/>
                <a:alphaOff val="0"/>
              </a:schemeClr>
            </a:effectRef>
            <a:fontRef idx="minor">
              <a:schemeClr val="lt1"/>
            </a:fontRef>
          </p:style>
        </p:sp>
        <p:sp>
          <p:nvSpPr>
            <p:cNvPr id="6" name="角丸四角形 4"/>
            <p:cNvSpPr/>
            <p:nvPr/>
          </p:nvSpPr>
          <p:spPr>
            <a:xfrm>
              <a:off x="21801" y="481251"/>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dirty="0">
                  <a:solidFill>
                    <a:schemeClr val="tx2">
                      <a:lumMod val="75000"/>
                    </a:schemeClr>
                  </a:solidFill>
                </a:rPr>
                <a:t>(1)</a:t>
              </a:r>
              <a:r>
                <a:rPr lang="ja-JP" altLang="en-US" sz="2000" kern="1200" dirty="0">
                  <a:solidFill>
                    <a:schemeClr val="tx2">
                      <a:lumMod val="75000"/>
                    </a:schemeClr>
                  </a:solidFill>
                </a:rPr>
                <a:t>生涯学習・生涯教育論の展開と学習の実際</a:t>
              </a:r>
              <a:endParaRPr kumimoji="1"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22</a:t>
            </a:fld>
            <a:endParaRPr kumimoji="1" lang="ja-JP" altLang="en-US" dirty="0"/>
          </a:p>
        </p:txBody>
      </p:sp>
      <p:sp>
        <p:nvSpPr>
          <p:cNvPr id="9" name="Rectangle 1"/>
          <p:cNvSpPr>
            <a:spLocks noChangeArrowheads="1"/>
          </p:cNvSpPr>
          <p:nvPr/>
        </p:nvSpPr>
        <p:spPr bwMode="auto">
          <a:xfrm>
            <a:off x="1619626" y="21231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8814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40946" y="481148"/>
            <a:ext cx="8229600" cy="1363675"/>
          </a:xfrm>
        </p:spPr>
        <p:txBody>
          <a:bodyPr>
            <a:normAutofit/>
          </a:bodyPr>
          <a:lstStyle/>
          <a:p>
            <a:pPr marL="0" lvl="0" indent="0" algn="ctr" rtl="0" eaLnBrk="1" latinLnBrk="0" hangingPunct="1">
              <a:buNone/>
            </a:pPr>
            <a:r>
              <a:rPr kumimoji="1" lang="ja-JP" altLang="en-US" sz="3200" dirty="0">
                <a:solidFill>
                  <a:schemeClr val="lt1"/>
                </a:solidFill>
                <a:latin typeface="+mn-lt"/>
                <a:ea typeface="+mn-ea"/>
                <a:cs typeface="+mn-cs"/>
              </a:rPr>
              <a:t>個人完結型から社会開放型への転換</a:t>
            </a:r>
            <a:br>
              <a:rPr kumimoji="1" lang="en-US" altLang="ja-JP" sz="3200" dirty="0">
                <a:solidFill>
                  <a:schemeClr val="lt1"/>
                </a:solidFill>
                <a:latin typeface="+mn-lt"/>
                <a:ea typeface="+mn-ea"/>
                <a:cs typeface="+mn-cs"/>
              </a:rPr>
            </a:br>
            <a:r>
              <a:rPr kumimoji="1" lang="ja-JP" altLang="en-US" sz="3200" dirty="0">
                <a:solidFill>
                  <a:schemeClr val="lt1"/>
                </a:solidFill>
                <a:latin typeface="+mn-lt"/>
                <a:ea typeface="+mn-ea"/>
                <a:cs typeface="+mn-cs"/>
              </a:rPr>
              <a:t>（連鎖的参画による子育てのまちづくり）</a:t>
            </a:r>
            <a:endParaRPr kumimoji="1" lang="ja-JP" altLang="en-US" dirty="0"/>
          </a:p>
        </p:txBody>
      </p:sp>
      <p:grpSp>
        <p:nvGrpSpPr>
          <p:cNvPr id="4" name="グループ化 3"/>
          <p:cNvGrpSpPr/>
          <p:nvPr/>
        </p:nvGrpSpPr>
        <p:grpSpPr>
          <a:xfrm>
            <a:off x="0" y="0"/>
            <a:ext cx="8712968" cy="446599"/>
            <a:chOff x="0" y="459450"/>
            <a:chExt cx="8712968" cy="446599"/>
          </a:xfrm>
        </p:grpSpPr>
        <p:sp>
          <p:nvSpPr>
            <p:cNvPr id="5" name="角丸四角形 4"/>
            <p:cNvSpPr/>
            <p:nvPr/>
          </p:nvSpPr>
          <p:spPr>
            <a:xfrm>
              <a:off x="0" y="459450"/>
              <a:ext cx="8712968" cy="446599"/>
            </a:xfrm>
            <a:prstGeom prst="roundRect">
              <a:avLst/>
            </a:prstGeom>
          </p:spPr>
          <p:style>
            <a:lnRef idx="2">
              <a:schemeClr val="lt1">
                <a:hueOff val="0"/>
                <a:satOff val="0"/>
                <a:lumOff val="0"/>
                <a:alphaOff val="0"/>
              </a:schemeClr>
            </a:lnRef>
            <a:fillRef idx="1">
              <a:schemeClr val="accent5">
                <a:hueOff val="-993388"/>
                <a:satOff val="3981"/>
                <a:lumOff val="863"/>
                <a:alphaOff val="0"/>
              </a:schemeClr>
            </a:fillRef>
            <a:effectRef idx="0">
              <a:schemeClr val="accent5">
                <a:hueOff val="-993388"/>
                <a:satOff val="3981"/>
                <a:lumOff val="863"/>
                <a:alphaOff val="0"/>
              </a:schemeClr>
            </a:effectRef>
            <a:fontRef idx="minor">
              <a:schemeClr val="lt1"/>
            </a:fontRef>
          </p:style>
        </p:sp>
        <p:sp>
          <p:nvSpPr>
            <p:cNvPr id="6" name="角丸四角形 4"/>
            <p:cNvSpPr/>
            <p:nvPr/>
          </p:nvSpPr>
          <p:spPr>
            <a:xfrm>
              <a:off x="21801" y="481251"/>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dirty="0">
                  <a:solidFill>
                    <a:schemeClr val="tx2">
                      <a:lumMod val="75000"/>
                    </a:schemeClr>
                  </a:solidFill>
                </a:rPr>
                <a:t>(1)</a:t>
              </a:r>
              <a:r>
                <a:rPr lang="ja-JP" altLang="en-US" sz="2000" kern="1200" dirty="0">
                  <a:solidFill>
                    <a:schemeClr val="tx2">
                      <a:lumMod val="75000"/>
                    </a:schemeClr>
                  </a:solidFill>
                </a:rPr>
                <a:t>生涯学習・生涯教育論の展開と学習の実際</a:t>
              </a:r>
              <a:endParaRPr kumimoji="1"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23</a:t>
            </a:fld>
            <a:endParaRPr kumimoji="1" lang="ja-JP" altLang="en-US" dirty="0"/>
          </a:p>
        </p:txBody>
      </p:sp>
      <p:sp>
        <p:nvSpPr>
          <p:cNvPr id="9" name="Rectangle 1"/>
          <p:cNvSpPr>
            <a:spLocks noChangeArrowheads="1"/>
          </p:cNvSpPr>
          <p:nvPr/>
        </p:nvSpPr>
        <p:spPr bwMode="auto">
          <a:xfrm>
            <a:off x="1619626" y="21231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11" name="コンテンツ プレースホルダー 10">
            <a:extLst>
              <a:ext uri="{FF2B5EF4-FFF2-40B4-BE49-F238E27FC236}">
                <a16:creationId xmlns:a16="http://schemas.microsoft.com/office/drawing/2014/main" id="{51758F5C-B94B-4FFB-AC61-C8AF7E832AC4}"/>
              </a:ext>
            </a:extLst>
          </p:cNvPr>
          <p:cNvPicPr>
            <a:picLocks noGrp="1" noChangeAspect="1"/>
          </p:cNvPicPr>
          <p:nvPr>
            <p:ph idx="1"/>
          </p:nvPr>
        </p:nvPicPr>
        <p:blipFill>
          <a:blip r:embed="rId3"/>
          <a:stretch>
            <a:fillRect/>
          </a:stretch>
        </p:blipFill>
        <p:spPr>
          <a:xfrm>
            <a:off x="1403648" y="1922909"/>
            <a:ext cx="6607868" cy="4752528"/>
          </a:xfrm>
          <a:prstGeom prst="rect">
            <a:avLst/>
          </a:prstGeom>
        </p:spPr>
      </p:pic>
    </p:spTree>
    <p:extLst>
      <p:ext uri="{BB962C8B-B14F-4D97-AF65-F5344CB8AC3E}">
        <p14:creationId xmlns:p14="http://schemas.microsoft.com/office/powerpoint/2010/main" val="2605267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40946" y="481149"/>
            <a:ext cx="8229600" cy="787612"/>
          </a:xfrm>
        </p:spPr>
        <p:txBody>
          <a:bodyPr>
            <a:normAutofit/>
          </a:bodyPr>
          <a:lstStyle/>
          <a:p>
            <a:pPr marL="0" lvl="0" indent="0" rtl="0" eaLnBrk="1" latinLnBrk="0" hangingPunct="1">
              <a:buNone/>
            </a:pPr>
            <a:r>
              <a:rPr kumimoji="1" lang="ja-JP" altLang="en-US" dirty="0"/>
              <a:t>生涯学習支援のトライアングル</a:t>
            </a:r>
          </a:p>
        </p:txBody>
      </p:sp>
      <p:grpSp>
        <p:nvGrpSpPr>
          <p:cNvPr id="4" name="グループ化 3"/>
          <p:cNvGrpSpPr/>
          <p:nvPr/>
        </p:nvGrpSpPr>
        <p:grpSpPr>
          <a:xfrm>
            <a:off x="0" y="0"/>
            <a:ext cx="8712968" cy="446599"/>
            <a:chOff x="0" y="459450"/>
            <a:chExt cx="8712968" cy="446599"/>
          </a:xfrm>
        </p:grpSpPr>
        <p:sp>
          <p:nvSpPr>
            <p:cNvPr id="5" name="角丸四角形 4"/>
            <p:cNvSpPr/>
            <p:nvPr/>
          </p:nvSpPr>
          <p:spPr>
            <a:xfrm>
              <a:off x="0" y="459450"/>
              <a:ext cx="8712968" cy="446599"/>
            </a:xfrm>
            <a:prstGeom prst="roundRect">
              <a:avLst/>
            </a:prstGeom>
          </p:spPr>
          <p:style>
            <a:lnRef idx="2">
              <a:schemeClr val="lt1">
                <a:hueOff val="0"/>
                <a:satOff val="0"/>
                <a:lumOff val="0"/>
                <a:alphaOff val="0"/>
              </a:schemeClr>
            </a:lnRef>
            <a:fillRef idx="1">
              <a:schemeClr val="accent5">
                <a:hueOff val="-993388"/>
                <a:satOff val="3981"/>
                <a:lumOff val="863"/>
                <a:alphaOff val="0"/>
              </a:schemeClr>
            </a:fillRef>
            <a:effectRef idx="0">
              <a:schemeClr val="accent5">
                <a:hueOff val="-993388"/>
                <a:satOff val="3981"/>
                <a:lumOff val="863"/>
                <a:alphaOff val="0"/>
              </a:schemeClr>
            </a:effectRef>
            <a:fontRef idx="minor">
              <a:schemeClr val="lt1"/>
            </a:fontRef>
          </p:style>
        </p:sp>
        <p:sp>
          <p:nvSpPr>
            <p:cNvPr id="6" name="角丸四角形 4"/>
            <p:cNvSpPr/>
            <p:nvPr/>
          </p:nvSpPr>
          <p:spPr>
            <a:xfrm>
              <a:off x="21801" y="481251"/>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dirty="0">
                  <a:solidFill>
                    <a:schemeClr val="tx2">
                      <a:lumMod val="75000"/>
                    </a:schemeClr>
                  </a:solidFill>
                </a:rPr>
                <a:t>(1)</a:t>
              </a:r>
              <a:r>
                <a:rPr lang="ja-JP" altLang="en-US" sz="2000" kern="1200" dirty="0">
                  <a:solidFill>
                    <a:schemeClr val="tx2">
                      <a:lumMod val="75000"/>
                    </a:schemeClr>
                  </a:solidFill>
                </a:rPr>
                <a:t>生涯学習・生涯教育論の展開と学習の実際</a:t>
              </a:r>
              <a:endParaRPr kumimoji="1"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24</a:t>
            </a:fld>
            <a:endParaRPr kumimoji="1" lang="ja-JP" altLang="en-US" dirty="0"/>
          </a:p>
        </p:txBody>
      </p:sp>
      <p:sp>
        <p:nvSpPr>
          <p:cNvPr id="9" name="Rectangle 1"/>
          <p:cNvSpPr>
            <a:spLocks noChangeArrowheads="1"/>
          </p:cNvSpPr>
          <p:nvPr/>
        </p:nvSpPr>
        <p:spPr bwMode="auto">
          <a:xfrm>
            <a:off x="1619626" y="21231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18" name="コンテンツ プレースホルダー 17">
            <a:extLst>
              <a:ext uri="{FF2B5EF4-FFF2-40B4-BE49-F238E27FC236}">
                <a16:creationId xmlns:a16="http://schemas.microsoft.com/office/drawing/2014/main" id="{9D0983F4-732C-4057-A863-34374C6E7FA9}"/>
              </a:ext>
            </a:extLst>
          </p:cNvPr>
          <p:cNvPicPr>
            <a:picLocks noGrp="1" noChangeAspect="1"/>
          </p:cNvPicPr>
          <p:nvPr>
            <p:ph idx="1"/>
          </p:nvPr>
        </p:nvPicPr>
        <p:blipFill>
          <a:blip r:embed="rId3"/>
          <a:stretch>
            <a:fillRect/>
          </a:stretch>
        </p:blipFill>
        <p:spPr>
          <a:xfrm>
            <a:off x="1930453" y="1442457"/>
            <a:ext cx="5250585" cy="3528393"/>
          </a:xfrm>
          <a:prstGeom prst="rect">
            <a:avLst/>
          </a:prstGeom>
        </p:spPr>
      </p:pic>
      <p:sp>
        <p:nvSpPr>
          <p:cNvPr id="19" name="正方形/長方形 18">
            <a:extLst>
              <a:ext uri="{FF2B5EF4-FFF2-40B4-BE49-F238E27FC236}">
                <a16:creationId xmlns:a16="http://schemas.microsoft.com/office/drawing/2014/main" id="{24C28E7D-669C-4C39-9A1F-4D8F76585CCF}"/>
              </a:ext>
            </a:extLst>
          </p:cNvPr>
          <p:cNvSpPr/>
          <p:nvPr/>
        </p:nvSpPr>
        <p:spPr>
          <a:xfrm>
            <a:off x="1043608" y="5144546"/>
            <a:ext cx="7248624"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ja-JP" altLang="en-US" dirty="0"/>
              <a:t>社会化支援：社会の中でより充実して生きるための能力獲得過程の支援</a:t>
            </a:r>
          </a:p>
          <a:p>
            <a:r>
              <a:rPr lang="ja-JP" altLang="en-US" dirty="0"/>
              <a:t>個人化支援：個人としてより充実して生きるための能力獲得過程の支援</a:t>
            </a:r>
          </a:p>
          <a:p>
            <a:r>
              <a:rPr lang="ja-JP" altLang="en-US" dirty="0"/>
              <a:t>第</a:t>
            </a:r>
            <a:r>
              <a:rPr lang="en-US" altLang="ja-JP" dirty="0"/>
              <a:t>3</a:t>
            </a:r>
            <a:r>
              <a:rPr lang="ja-JP" altLang="en-US" dirty="0"/>
              <a:t>の支援：いまをより充実して過ごすための即時的、即目的的支援</a:t>
            </a:r>
          </a:p>
          <a:p>
            <a:r>
              <a:rPr lang="ja-JP" altLang="en-US" dirty="0"/>
              <a:t>注：第</a:t>
            </a:r>
            <a:r>
              <a:rPr lang="en-US" altLang="ja-JP" dirty="0"/>
              <a:t>3</a:t>
            </a:r>
            <a:r>
              <a:rPr lang="ja-JP" altLang="en-US" dirty="0"/>
              <a:t>の支援には、癒しによる「原点リセット」機会の提供を含む。</a:t>
            </a:r>
          </a:p>
        </p:txBody>
      </p:sp>
    </p:spTree>
    <p:extLst>
      <p:ext uri="{BB962C8B-B14F-4D97-AF65-F5344CB8AC3E}">
        <p14:creationId xmlns:p14="http://schemas.microsoft.com/office/powerpoint/2010/main" val="2496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rtl="0" eaLnBrk="1" latinLnBrk="0" hangingPunct="1"/>
            <a:r>
              <a:rPr lang="ja-JP" altLang="en-US" sz="3200" dirty="0">
                <a:solidFill>
                  <a:schemeClr val="lt1"/>
                </a:solidFill>
                <a:latin typeface="+mn-lt"/>
                <a:ea typeface="+mn-ea"/>
                <a:cs typeface="+mn-cs"/>
              </a:rPr>
              <a:t>図書館と学校教育の連携アイデア</a:t>
            </a:r>
            <a:endParaRPr kumimoji="1" lang="ja-JP" altLang="en-US" dirty="0"/>
          </a:p>
        </p:txBody>
      </p:sp>
      <p:sp>
        <p:nvSpPr>
          <p:cNvPr id="3" name="コンテンツ プレースホルダー 2"/>
          <p:cNvSpPr>
            <a:spLocks noGrp="1"/>
          </p:cNvSpPr>
          <p:nvPr>
            <p:ph idx="1"/>
          </p:nvPr>
        </p:nvSpPr>
        <p:spPr>
          <a:xfrm>
            <a:off x="457200" y="1600200"/>
            <a:ext cx="8229600" cy="4997152"/>
          </a:xfrm>
        </p:spPr>
        <p:txBody>
          <a:bodyPr>
            <a:normAutofit/>
          </a:bodyPr>
          <a:lstStyle/>
          <a:p>
            <a:pPr rtl="0" eaLnBrk="1" latinLnBrk="0" hangingPunct="1">
              <a:buFont typeface="Wingdings" panose="05000000000000000000" pitchFamily="2" charset="2"/>
              <a:buChar char="u"/>
            </a:pPr>
            <a:r>
              <a:rPr lang="ja-JP" altLang="en-US" dirty="0">
                <a:effectLst/>
              </a:rPr>
              <a:t>目的</a:t>
            </a:r>
            <a:endParaRPr lang="en-US" altLang="ja-JP" dirty="0">
              <a:effectLst/>
            </a:endParaRPr>
          </a:p>
          <a:p>
            <a:pPr marL="0" indent="0" rtl="0" eaLnBrk="1" latinLnBrk="0" hangingPunct="1">
              <a:buNone/>
            </a:pPr>
            <a:r>
              <a:rPr lang="ja-JP" altLang="en-US" dirty="0">
                <a:effectLst/>
              </a:rPr>
              <a:t>図書館が学校教育を支援するという視点</a:t>
            </a:r>
            <a:endParaRPr lang="en-US" altLang="ja-JP" dirty="0">
              <a:effectLst/>
            </a:endParaRPr>
          </a:p>
          <a:p>
            <a:pPr rtl="0" eaLnBrk="1" latinLnBrk="0" hangingPunct="1">
              <a:buFont typeface="Wingdings" panose="05000000000000000000" pitchFamily="2" charset="2"/>
              <a:buChar char="u"/>
            </a:pPr>
            <a:r>
              <a:rPr lang="ja-JP" altLang="en-US" dirty="0"/>
              <a:t>内容</a:t>
            </a:r>
            <a:endParaRPr lang="en-US" altLang="ja-JP" dirty="0"/>
          </a:p>
          <a:p>
            <a:pPr marL="0" indent="0" rtl="0" eaLnBrk="1" latinLnBrk="0" hangingPunct="1">
              <a:buNone/>
            </a:pPr>
            <a:endParaRPr lang="en-US" altLang="ja-JP" dirty="0"/>
          </a:p>
          <a:p>
            <a:pPr rtl="0" eaLnBrk="1" latinLnBrk="0" hangingPunct="1">
              <a:buFont typeface="Wingdings" panose="05000000000000000000" pitchFamily="2" charset="2"/>
              <a:buChar char="u"/>
            </a:pPr>
            <a:r>
              <a:rPr lang="ja-JP" altLang="en-US" dirty="0">
                <a:effectLst/>
              </a:rPr>
              <a:t>方法</a:t>
            </a:r>
            <a:endParaRPr lang="en-US" altLang="ja-JP" dirty="0">
              <a:effectLst/>
            </a:endParaRPr>
          </a:p>
          <a:p>
            <a:pPr marL="0" indent="0" rtl="0" eaLnBrk="1" latinLnBrk="0" hangingPunct="1">
              <a:buNone/>
            </a:pPr>
            <a:endParaRPr lang="en-US" altLang="ja-JP" dirty="0">
              <a:effectLst/>
            </a:endParaRPr>
          </a:p>
          <a:p>
            <a:pPr rtl="0" eaLnBrk="1" latinLnBrk="0" hangingPunct="1">
              <a:buFont typeface="Wingdings" panose="05000000000000000000" pitchFamily="2" charset="2"/>
              <a:buChar char="u"/>
            </a:pPr>
            <a:r>
              <a:rPr lang="ja-JP" altLang="en-US" dirty="0"/>
              <a:t>効果</a:t>
            </a:r>
            <a:endParaRPr lang="ja-JP" altLang="ja-JP" dirty="0">
              <a:effectLst/>
            </a:endParaRPr>
          </a:p>
        </p:txBody>
      </p:sp>
      <p:grpSp>
        <p:nvGrpSpPr>
          <p:cNvPr id="4" name="グループ化 3"/>
          <p:cNvGrpSpPr/>
          <p:nvPr/>
        </p:nvGrpSpPr>
        <p:grpSpPr>
          <a:xfrm>
            <a:off x="-9927" y="0"/>
            <a:ext cx="8712968" cy="446599"/>
            <a:chOff x="0" y="918833"/>
            <a:chExt cx="8712968" cy="446599"/>
          </a:xfrm>
        </p:grpSpPr>
        <p:sp>
          <p:nvSpPr>
            <p:cNvPr id="5" name="角丸四角形 4"/>
            <p:cNvSpPr/>
            <p:nvPr/>
          </p:nvSpPr>
          <p:spPr>
            <a:xfrm>
              <a:off x="0" y="918833"/>
              <a:ext cx="8712968" cy="446599"/>
            </a:xfrm>
            <a:prstGeom prst="roundRect">
              <a:avLst/>
            </a:prstGeom>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sp>
        <p:sp>
          <p:nvSpPr>
            <p:cNvPr id="6" name="角丸四角形 4"/>
            <p:cNvSpPr/>
            <p:nvPr/>
          </p:nvSpPr>
          <p:spPr>
            <a:xfrm>
              <a:off x="21801" y="940634"/>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dirty="0">
                  <a:solidFill>
                    <a:schemeClr val="tx2">
                      <a:lumMod val="75000"/>
                    </a:schemeClr>
                  </a:solidFill>
                </a:rPr>
                <a:t>(2)</a:t>
              </a:r>
              <a:r>
                <a:rPr lang="ja-JP" altLang="en-US" sz="2000" kern="1200" dirty="0">
                  <a:solidFill>
                    <a:schemeClr val="tx2">
                      <a:lumMod val="75000"/>
                    </a:schemeClr>
                  </a:solidFill>
                </a:rPr>
                <a:t>生涯学習社会における家庭教育・学校教育・社会教育の役割と連携</a:t>
              </a: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25</a:t>
            </a:fld>
            <a:endParaRPr kumimoji="1" lang="ja-JP" altLang="en-US" dirty="0"/>
          </a:p>
        </p:txBody>
      </p:sp>
    </p:spTree>
    <p:extLst>
      <p:ext uri="{BB962C8B-B14F-4D97-AF65-F5344CB8AC3E}">
        <p14:creationId xmlns:p14="http://schemas.microsoft.com/office/powerpoint/2010/main" val="4266009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rtl="0" eaLnBrk="1" latinLnBrk="0" hangingPunct="1"/>
            <a:r>
              <a:rPr lang="ja-JP" altLang="en-US" sz="3200" dirty="0">
                <a:solidFill>
                  <a:schemeClr val="lt1"/>
                </a:solidFill>
                <a:latin typeface="+mn-lt"/>
                <a:ea typeface="+mn-ea"/>
                <a:cs typeface="+mn-cs"/>
              </a:rPr>
              <a:t>図書館はどんな子育て支援ができるか</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rtl="0" eaLnBrk="1" latinLnBrk="0" hangingPunct="1">
              <a:buFont typeface="Wingdings" panose="05000000000000000000" pitchFamily="2" charset="2"/>
              <a:buChar char="u"/>
            </a:pPr>
            <a:r>
              <a:rPr lang="ja-JP" altLang="en-US" dirty="0"/>
              <a:t>子どもにとっての読書の課題とその解決</a:t>
            </a:r>
            <a:endParaRPr lang="en-US" altLang="ja-JP" dirty="0"/>
          </a:p>
          <a:p>
            <a:pPr marL="0" indent="0" rtl="0" eaLnBrk="1" latinLnBrk="0" hangingPunct="1">
              <a:buNone/>
            </a:pPr>
            <a:r>
              <a:rPr lang="ja-JP" altLang="en-US" sz="2400" dirty="0"/>
              <a:t>単なる事業計画のアイデアではなく、問題意識から発想する。その場合の問題とは、「図書館に子どもを呼び寄せる」という図書館側の課題ではなく、「今の子どもに図書館が必要だ」というための根拠となる問題意識のことである。</a:t>
            </a:r>
            <a:endParaRPr lang="en-US" altLang="ja-JP" dirty="0"/>
          </a:p>
          <a:p>
            <a:pPr rtl="0" eaLnBrk="1" latinLnBrk="0" hangingPunct="1">
              <a:buFont typeface="Wingdings" panose="05000000000000000000" pitchFamily="2" charset="2"/>
              <a:buChar char="u"/>
            </a:pPr>
            <a:r>
              <a:rPr lang="ja-JP" altLang="en-US" dirty="0">
                <a:effectLst/>
              </a:rPr>
              <a:t>親にとっての子育ての課題とその解決</a:t>
            </a:r>
            <a:endParaRPr lang="en-US" altLang="ja-JP" dirty="0"/>
          </a:p>
          <a:p>
            <a:pPr marL="0" indent="0">
              <a:buNone/>
            </a:pPr>
            <a:r>
              <a:rPr lang="ja-JP" altLang="en-US" sz="2600" dirty="0"/>
              <a:t>本を読んであげること</a:t>
            </a:r>
          </a:p>
          <a:p>
            <a:pPr marL="0" indent="0">
              <a:buNone/>
            </a:pPr>
            <a:r>
              <a:rPr lang="ja-JP" altLang="en-US" sz="2600" dirty="0"/>
              <a:t>歌を歌ってあげること</a:t>
            </a:r>
          </a:p>
          <a:p>
            <a:pPr marL="0" indent="0">
              <a:buNone/>
            </a:pPr>
            <a:r>
              <a:rPr lang="ja-JP" altLang="en-US" sz="2600" dirty="0"/>
              <a:t>ささやかな幸せの大切さ　過労死はそれを奪うもの</a:t>
            </a:r>
          </a:p>
          <a:p>
            <a:pPr marL="0" indent="0">
              <a:buNone/>
            </a:pPr>
            <a:r>
              <a:rPr lang="ja-JP" altLang="en-US" sz="2600" dirty="0"/>
              <a:t>社会教育は義務教育ではない</a:t>
            </a:r>
          </a:p>
          <a:p>
            <a:pPr marL="0" indent="0" rtl="0" eaLnBrk="1" latinLnBrk="0" hangingPunct="1">
              <a:buNone/>
            </a:pPr>
            <a:endParaRPr lang="ja-JP" altLang="ja-JP" dirty="0">
              <a:effectLst/>
            </a:endParaRPr>
          </a:p>
        </p:txBody>
      </p:sp>
      <p:grpSp>
        <p:nvGrpSpPr>
          <p:cNvPr id="4" name="グループ化 3"/>
          <p:cNvGrpSpPr/>
          <p:nvPr/>
        </p:nvGrpSpPr>
        <p:grpSpPr>
          <a:xfrm>
            <a:off x="-9927" y="0"/>
            <a:ext cx="8712968" cy="446599"/>
            <a:chOff x="0" y="918833"/>
            <a:chExt cx="8712968" cy="446599"/>
          </a:xfrm>
        </p:grpSpPr>
        <p:sp>
          <p:nvSpPr>
            <p:cNvPr id="5" name="角丸四角形 4"/>
            <p:cNvSpPr/>
            <p:nvPr/>
          </p:nvSpPr>
          <p:spPr>
            <a:xfrm>
              <a:off x="0" y="918833"/>
              <a:ext cx="8712968" cy="446599"/>
            </a:xfrm>
            <a:prstGeom prst="roundRect">
              <a:avLst/>
            </a:prstGeom>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sp>
        <p:sp>
          <p:nvSpPr>
            <p:cNvPr id="6" name="角丸四角形 4"/>
            <p:cNvSpPr/>
            <p:nvPr/>
          </p:nvSpPr>
          <p:spPr>
            <a:xfrm>
              <a:off x="21801" y="940634"/>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dirty="0">
                  <a:solidFill>
                    <a:schemeClr val="tx2">
                      <a:lumMod val="75000"/>
                    </a:schemeClr>
                  </a:solidFill>
                </a:rPr>
                <a:t>(2)</a:t>
              </a:r>
              <a:r>
                <a:rPr lang="ja-JP" altLang="en-US" sz="2000" kern="1200">
                  <a:solidFill>
                    <a:schemeClr val="tx2">
                      <a:lumMod val="75000"/>
                    </a:schemeClr>
                  </a:solidFill>
                </a:rPr>
                <a:t>生涯学習社会における家庭教育・学校教育・社会教育の役割と連携</a:t>
              </a:r>
              <a:endParaRPr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26</a:t>
            </a:fld>
            <a:endParaRPr kumimoji="1" lang="ja-JP" altLang="en-US" dirty="0"/>
          </a:p>
        </p:txBody>
      </p:sp>
    </p:spTree>
    <p:extLst>
      <p:ext uri="{BB962C8B-B14F-4D97-AF65-F5344CB8AC3E}">
        <p14:creationId xmlns:p14="http://schemas.microsoft.com/office/powerpoint/2010/main" val="844139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rtl="0" eaLnBrk="1" latinLnBrk="0" hangingPunct="1"/>
            <a:r>
              <a:rPr lang="ja-JP" altLang="en-US" sz="3200" dirty="0">
                <a:solidFill>
                  <a:schemeClr val="lt1"/>
                </a:solidFill>
                <a:latin typeface="+mn-lt"/>
                <a:ea typeface="+mn-ea"/>
                <a:cs typeface="+mn-cs"/>
              </a:rPr>
              <a:t>子育て者・子育て支援者の知識・情報ニーズ</a:t>
            </a:r>
            <a:endParaRPr kumimoji="1" lang="ja-JP" altLang="en-US" dirty="0"/>
          </a:p>
        </p:txBody>
      </p:sp>
      <p:sp>
        <p:nvSpPr>
          <p:cNvPr id="3" name="コンテンツ プレースホルダー 2"/>
          <p:cNvSpPr>
            <a:spLocks noGrp="1"/>
          </p:cNvSpPr>
          <p:nvPr>
            <p:ph idx="1"/>
          </p:nvPr>
        </p:nvSpPr>
        <p:spPr>
          <a:xfrm>
            <a:off x="457200" y="1564595"/>
            <a:ext cx="8229600" cy="4525963"/>
          </a:xfrm>
        </p:spPr>
        <p:txBody>
          <a:bodyPr>
            <a:normAutofit/>
          </a:bodyPr>
          <a:lstStyle/>
          <a:p>
            <a:pPr rtl="0" eaLnBrk="1" latinLnBrk="0" hangingPunct="1">
              <a:buFont typeface="Wingdings" panose="05000000000000000000" pitchFamily="2" charset="2"/>
              <a:buChar char="u"/>
            </a:pPr>
            <a:r>
              <a:rPr lang="ja-JP" altLang="en-US" dirty="0"/>
              <a:t>既存の単一学問で解が見つかるもの</a:t>
            </a:r>
            <a:endParaRPr lang="en-US" altLang="ja-JP" dirty="0"/>
          </a:p>
          <a:p>
            <a:pPr marL="0" indent="0" rtl="0" eaLnBrk="1" latinLnBrk="0" hangingPunct="1">
              <a:buNone/>
            </a:pPr>
            <a:endParaRPr lang="en-US" altLang="ja-JP" dirty="0">
              <a:effectLst/>
            </a:endParaRPr>
          </a:p>
          <a:p>
            <a:pPr marL="0" indent="0" rtl="0" eaLnBrk="1" latinLnBrk="0" hangingPunct="1">
              <a:buNone/>
            </a:pPr>
            <a:endParaRPr lang="en-US" altLang="ja-JP" dirty="0"/>
          </a:p>
          <a:p>
            <a:pPr rtl="0" eaLnBrk="1" latinLnBrk="0" hangingPunct="1">
              <a:buFont typeface="Wingdings" panose="05000000000000000000" pitchFamily="2" charset="2"/>
              <a:buChar char="u"/>
            </a:pPr>
            <a:r>
              <a:rPr lang="ja-JP" altLang="en-US" dirty="0"/>
              <a:t>既存の単一学問では解が見つからないもの</a:t>
            </a:r>
            <a:endParaRPr lang="en-US" altLang="ja-JP" dirty="0"/>
          </a:p>
          <a:p>
            <a:pPr marL="0" indent="0">
              <a:buNone/>
            </a:pPr>
            <a:r>
              <a:rPr lang="ja-JP" altLang="en-US" dirty="0">
                <a:effectLst/>
              </a:rPr>
              <a:t>ほとんどの</a:t>
            </a:r>
            <a:r>
              <a:rPr lang="ja-JP" altLang="en-US" dirty="0"/>
              <a:t>子育て者・子育て支援者は、</a:t>
            </a:r>
            <a:r>
              <a:rPr lang="ja-JP" altLang="en-US" dirty="0">
                <a:effectLst/>
              </a:rPr>
              <a:t>十進分類法だけでは、カバーしきれない情報を求めているのではないか　</a:t>
            </a:r>
            <a:endParaRPr lang="en-US" altLang="ja-JP" dirty="0">
              <a:effectLst/>
            </a:endParaRPr>
          </a:p>
          <a:p>
            <a:pPr marL="0" indent="0">
              <a:buNone/>
            </a:pPr>
            <a:r>
              <a:rPr lang="ja-JP" altLang="en-US" dirty="0">
                <a:effectLst/>
              </a:rPr>
              <a:t>自由語検索　</a:t>
            </a:r>
            <a:r>
              <a:rPr lang="ja-JP" altLang="en-US" dirty="0"/>
              <a:t>二次利用されたい著作権</a:t>
            </a:r>
            <a:r>
              <a:rPr lang="ja-JP" altLang="en-US" dirty="0">
                <a:effectLst/>
              </a:rPr>
              <a:t>　</a:t>
            </a:r>
            <a:endParaRPr lang="ja-JP" altLang="ja-JP" dirty="0">
              <a:effectLst/>
            </a:endParaRPr>
          </a:p>
        </p:txBody>
      </p:sp>
      <p:grpSp>
        <p:nvGrpSpPr>
          <p:cNvPr id="4" name="グループ化 3"/>
          <p:cNvGrpSpPr/>
          <p:nvPr/>
        </p:nvGrpSpPr>
        <p:grpSpPr>
          <a:xfrm>
            <a:off x="-9927" y="0"/>
            <a:ext cx="8712968" cy="446599"/>
            <a:chOff x="0" y="918833"/>
            <a:chExt cx="8712968" cy="446599"/>
          </a:xfrm>
        </p:grpSpPr>
        <p:sp>
          <p:nvSpPr>
            <p:cNvPr id="5" name="角丸四角形 4"/>
            <p:cNvSpPr/>
            <p:nvPr/>
          </p:nvSpPr>
          <p:spPr>
            <a:xfrm>
              <a:off x="0" y="918833"/>
              <a:ext cx="8712968" cy="446599"/>
            </a:xfrm>
            <a:prstGeom prst="roundRect">
              <a:avLst/>
            </a:prstGeom>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sp>
        <p:sp>
          <p:nvSpPr>
            <p:cNvPr id="6" name="角丸四角形 4"/>
            <p:cNvSpPr/>
            <p:nvPr/>
          </p:nvSpPr>
          <p:spPr>
            <a:xfrm>
              <a:off x="21801" y="940634"/>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r>
                <a:rPr lang="en-US" altLang="ja-JP" sz="2000" dirty="0">
                  <a:solidFill>
                    <a:srgbClr val="1F497D">
                      <a:lumMod val="75000"/>
                    </a:srgbClr>
                  </a:solidFill>
                </a:rPr>
                <a:t>(2)</a:t>
              </a:r>
              <a:r>
                <a:rPr lang="ja-JP" altLang="en-US" sz="2000">
                  <a:solidFill>
                    <a:srgbClr val="1F497D">
                      <a:lumMod val="75000"/>
                    </a:srgbClr>
                  </a:solidFill>
                </a:rPr>
                <a:t>生涯学習社会における家庭教育・学校教育・社会教育の役割と連携</a:t>
              </a:r>
              <a:endParaRPr lang="ja-JP" altLang="en-US" sz="2000" dirty="0">
                <a:solidFill>
                  <a:srgbClr val="1F497D">
                    <a:lumMod val="75000"/>
                  </a:srgb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lang="ja-JP" altLang="en-US" smtClean="0">
                <a:ln w="0">
                  <a:solidFill>
                    <a:prstClr val="white"/>
                  </a:solidFill>
                </a:ln>
                <a:solidFill>
                  <a:srgbClr val="1F497D"/>
                </a:solidFill>
                <a:effectLst>
                  <a:outerShdw blurRad="38100" dist="19050" dir="2700000" algn="tl" rotWithShape="0">
                    <a:prstClr val="black">
                      <a:alpha val="40000"/>
                    </a:prstClr>
                  </a:outerShdw>
                </a:effectLst>
              </a:rPr>
              <a:pPr/>
              <a:t>27</a:t>
            </a:fld>
            <a:endParaRPr lang="ja-JP" altLang="en-US" dirty="0">
              <a:ln w="0">
                <a:solidFill>
                  <a:prstClr val="white"/>
                </a:solidFill>
              </a:ln>
              <a:solidFill>
                <a:srgbClr val="1F497D"/>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3791255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28</a:t>
            </a:fld>
            <a:endParaRPr lang="ja-JP" altLang="en-US" dirty="0"/>
          </a:p>
        </p:txBody>
      </p:sp>
      <p:sp>
        <p:nvSpPr>
          <p:cNvPr id="6" name="テキスト ボックス 5"/>
          <p:cNvSpPr txBox="1"/>
          <p:nvPr/>
        </p:nvSpPr>
        <p:spPr>
          <a:xfrm>
            <a:off x="28206" y="188640"/>
            <a:ext cx="9115793" cy="6494085"/>
          </a:xfrm>
          <a:prstGeom prst="rect">
            <a:avLst/>
          </a:prstGeom>
          <a:noFill/>
        </p:spPr>
        <p:txBody>
          <a:bodyPr wrap="square" numCol="1" rtlCol="0">
            <a:spAutoFit/>
          </a:bodyPr>
          <a:lstStyle/>
          <a:p>
            <a:r>
              <a:rPr kumimoji="1" lang="ja-JP" altLang="en-US" sz="3200" dirty="0"/>
              <a:t>前年度講評　足りなかった視点</a:t>
            </a:r>
            <a:endParaRPr kumimoji="1" lang="en-US" altLang="ja-JP" sz="3200" dirty="0"/>
          </a:p>
          <a:p>
            <a:endParaRPr lang="en-US" altLang="ja-JP" sz="3200" dirty="0"/>
          </a:p>
          <a:p>
            <a:r>
              <a:rPr lang="ja-JP" altLang="en-US" sz="3200" dirty="0"/>
              <a:t>生涯学習は自己決定</a:t>
            </a:r>
            <a:endParaRPr lang="en-US" altLang="ja-JP" sz="3200" dirty="0"/>
          </a:p>
          <a:p>
            <a:r>
              <a:rPr kumimoji="1" lang="ja-JP" altLang="en-US" sz="3200" dirty="0"/>
              <a:t>図書館は十分な選択肢を提供できているか</a:t>
            </a:r>
            <a:endParaRPr lang="en-US" altLang="ja-JP" sz="3200" dirty="0"/>
          </a:p>
          <a:p>
            <a:r>
              <a:rPr kumimoji="1" lang="ja-JP" altLang="en-US" sz="3200" dirty="0"/>
              <a:t>地域の人々の暮らしと仕事から生ずる課題を、単一の学問を超えて総合的、横断的に把握する必要がある。</a:t>
            </a:r>
            <a:endParaRPr kumimoji="1" lang="en-US" altLang="ja-JP" sz="3200" dirty="0"/>
          </a:p>
          <a:p>
            <a:r>
              <a:rPr lang="ja-JP" altLang="en-US" sz="3200" dirty="0"/>
              <a:t>このことが体系化や構造的理解にほかならない。</a:t>
            </a:r>
            <a:endParaRPr lang="en-US" altLang="ja-JP" sz="3200" dirty="0"/>
          </a:p>
          <a:p>
            <a:r>
              <a:rPr kumimoji="1" lang="ja-JP" altLang="en-US" sz="3200" dirty="0"/>
              <a:t>コミュニティの希薄化をどうする</a:t>
            </a:r>
            <a:endParaRPr kumimoji="1" lang="en-US" altLang="ja-JP" sz="3200" dirty="0"/>
          </a:p>
          <a:p>
            <a:r>
              <a:rPr kumimoji="1" lang="ja-JP" altLang="en-US" sz="3200" dirty="0"/>
              <a:t>世間と社会との違い</a:t>
            </a:r>
            <a:endParaRPr kumimoji="1" lang="en-US" altLang="ja-JP" sz="3200" dirty="0"/>
          </a:p>
          <a:p>
            <a:r>
              <a:rPr lang="ja-JP" altLang="en-US" sz="3200" dirty="0"/>
              <a:t>価値の伝承と創造</a:t>
            </a:r>
            <a:endParaRPr kumimoji="1" lang="en-US" altLang="ja-JP" sz="3200" dirty="0"/>
          </a:p>
          <a:p>
            <a:endParaRPr kumimoji="1" lang="en-US" altLang="ja-JP" sz="3200" dirty="0"/>
          </a:p>
          <a:p>
            <a:endParaRPr kumimoji="1" lang="en-US" altLang="ja-JP" sz="3200" dirty="0"/>
          </a:p>
        </p:txBody>
      </p:sp>
    </p:spTree>
    <p:extLst>
      <p:ext uri="{BB962C8B-B14F-4D97-AF65-F5344CB8AC3E}">
        <p14:creationId xmlns:p14="http://schemas.microsoft.com/office/powerpoint/2010/main" val="289104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64595"/>
            <a:ext cx="8784976" cy="528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397762" y="432683"/>
            <a:ext cx="8435280" cy="1143000"/>
          </a:xfrm>
        </p:spPr>
        <p:txBody>
          <a:bodyPr>
            <a:normAutofit fontScale="90000"/>
          </a:bodyPr>
          <a:lstStyle/>
          <a:p>
            <a:pPr lvl="0" rtl="0" eaLnBrk="1" latinLnBrk="0" hangingPunct="1"/>
            <a:r>
              <a:rPr lang="ja-JP" altLang="en-US" sz="3200" dirty="0">
                <a:solidFill>
                  <a:schemeClr val="lt1"/>
                </a:solidFill>
                <a:latin typeface="+mn-lt"/>
                <a:ea typeface="+mn-ea"/>
                <a:cs typeface="+mn-cs"/>
              </a:rPr>
              <a:t>子育て支援学の体系</a:t>
            </a:r>
            <a:br>
              <a:rPr lang="en-US" altLang="ja-JP" sz="3200" dirty="0">
                <a:solidFill>
                  <a:schemeClr val="lt1"/>
                </a:solidFill>
                <a:latin typeface="+mn-lt"/>
                <a:ea typeface="+mn-ea"/>
                <a:cs typeface="+mn-cs"/>
              </a:rPr>
            </a:br>
            <a:r>
              <a:rPr lang="ja-JP" altLang="en-US" sz="3200" dirty="0">
                <a:solidFill>
                  <a:schemeClr val="lt1"/>
                </a:solidFill>
                <a:latin typeface="+mn-lt"/>
                <a:ea typeface="+mn-ea"/>
                <a:cs typeface="+mn-cs"/>
              </a:rPr>
              <a:t>　成人学習支援者が学の体系を知っておくことの意味</a:t>
            </a:r>
            <a:endParaRPr kumimoji="1" lang="ja-JP" altLang="en-US" dirty="0"/>
          </a:p>
        </p:txBody>
      </p:sp>
      <p:grpSp>
        <p:nvGrpSpPr>
          <p:cNvPr id="4" name="グループ化 3"/>
          <p:cNvGrpSpPr/>
          <p:nvPr/>
        </p:nvGrpSpPr>
        <p:grpSpPr>
          <a:xfrm>
            <a:off x="-9927" y="0"/>
            <a:ext cx="8712968" cy="446599"/>
            <a:chOff x="0" y="918833"/>
            <a:chExt cx="8712968" cy="446599"/>
          </a:xfrm>
        </p:grpSpPr>
        <p:sp>
          <p:nvSpPr>
            <p:cNvPr id="5" name="角丸四角形 4"/>
            <p:cNvSpPr/>
            <p:nvPr/>
          </p:nvSpPr>
          <p:spPr>
            <a:xfrm>
              <a:off x="0" y="918833"/>
              <a:ext cx="8712968" cy="446599"/>
            </a:xfrm>
            <a:prstGeom prst="roundRect">
              <a:avLst/>
            </a:prstGeom>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sp>
        <p:sp>
          <p:nvSpPr>
            <p:cNvPr id="6" name="角丸四角形 4"/>
            <p:cNvSpPr/>
            <p:nvPr/>
          </p:nvSpPr>
          <p:spPr>
            <a:xfrm>
              <a:off x="21801" y="940634"/>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r>
                <a:rPr lang="en-US" altLang="ja-JP" sz="2000" dirty="0">
                  <a:solidFill>
                    <a:srgbClr val="1F497D">
                      <a:lumMod val="75000"/>
                    </a:srgbClr>
                  </a:solidFill>
                </a:rPr>
                <a:t>(2)</a:t>
              </a:r>
              <a:r>
                <a:rPr lang="ja-JP" altLang="en-US" sz="2000">
                  <a:solidFill>
                    <a:srgbClr val="1F497D">
                      <a:lumMod val="75000"/>
                    </a:srgbClr>
                  </a:solidFill>
                </a:rPr>
                <a:t>生涯学習社会における家庭教育・学校教育・社会教育の役割と連携</a:t>
              </a:r>
              <a:endParaRPr lang="ja-JP" altLang="en-US" sz="2000" dirty="0">
                <a:solidFill>
                  <a:srgbClr val="1F497D">
                    <a:lumMod val="75000"/>
                  </a:srgb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lang="ja-JP" altLang="en-US" smtClean="0">
                <a:ln w="0">
                  <a:solidFill>
                    <a:prstClr val="white"/>
                  </a:solidFill>
                </a:ln>
                <a:solidFill>
                  <a:srgbClr val="1F497D"/>
                </a:solidFill>
                <a:effectLst>
                  <a:outerShdw blurRad="38100" dist="19050" dir="2700000" algn="tl" rotWithShape="0">
                    <a:prstClr val="black">
                      <a:alpha val="40000"/>
                    </a:prstClr>
                  </a:outerShdw>
                </a:effectLst>
              </a:rPr>
              <a:pPr/>
              <a:t>29</a:t>
            </a:fld>
            <a:endParaRPr lang="ja-JP" altLang="en-US" dirty="0">
              <a:ln w="0">
                <a:solidFill>
                  <a:prstClr val="white"/>
                </a:solidFill>
              </a:ln>
              <a:solidFill>
                <a:srgbClr val="1F497D"/>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2360636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1637" y="444185"/>
            <a:ext cx="8229600" cy="608551"/>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ja-JP" altLang="en-US" dirty="0"/>
              <a:t>第一印象ゲーム　進め方</a:t>
            </a:r>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3</a:t>
            </a:fld>
            <a:endParaRPr kumimoji="1" lang="ja-JP" altLang="en-US" dirty="0"/>
          </a:p>
        </p:txBody>
      </p:sp>
      <p:sp>
        <p:nvSpPr>
          <p:cNvPr id="9" name="コンテンツ プレースホルダー 8">
            <a:extLst>
              <a:ext uri="{FF2B5EF4-FFF2-40B4-BE49-F238E27FC236}">
                <a16:creationId xmlns:a16="http://schemas.microsoft.com/office/drawing/2014/main" id="{1B0F42A2-5180-45B4-9713-32B0A3ADA4B1}"/>
              </a:ext>
            </a:extLst>
          </p:cNvPr>
          <p:cNvSpPr>
            <a:spLocks noGrp="1"/>
          </p:cNvSpPr>
          <p:nvPr>
            <p:ph idx="1"/>
          </p:nvPr>
        </p:nvSpPr>
        <p:spPr>
          <a:xfrm>
            <a:off x="323528" y="1276054"/>
            <a:ext cx="8534388" cy="5607832"/>
          </a:xfrm>
        </p:spPr>
        <p:txBody>
          <a:bodyPr>
            <a:normAutofit fontScale="92500" lnSpcReduction="10000"/>
          </a:bodyPr>
          <a:lstStyle/>
          <a:p>
            <a:pPr marL="0" indent="0">
              <a:buNone/>
            </a:pPr>
            <a:r>
              <a:rPr lang="ja-JP" altLang="en-US" sz="1600" dirty="0"/>
              <a:t>　堅苦しい自己紹介はやめて、自分は第一印象でどのように見られているか、他人に対する自分の第一印象はどのぐらい当たっているか、テストしてみましょう。あとで、それぞれの人が正解（自分の好み）を発表します。１つの正解で</a:t>
            </a:r>
            <a:r>
              <a:rPr lang="en-US" altLang="ja-JP" sz="1600" dirty="0"/>
              <a:t>20</a:t>
            </a:r>
            <a:r>
              <a:rPr lang="ja-JP" altLang="en-US" sz="1600" dirty="0"/>
              <a:t>点で、それぞれの人についての満点は百点になります。</a:t>
            </a:r>
          </a:p>
          <a:p>
            <a:pPr marL="0" indent="0">
              <a:buNone/>
            </a:pPr>
            <a:r>
              <a:rPr lang="ja-JP" altLang="en-US" sz="1600" dirty="0"/>
              <a:t>［進行方法］</a:t>
            </a:r>
          </a:p>
          <a:p>
            <a:pPr marL="0" indent="0">
              <a:buNone/>
            </a:pPr>
            <a:r>
              <a:rPr lang="ja-JP" altLang="en-US" sz="1600" dirty="0"/>
              <a:t>　まず、最初に１番の人から名前（愛称）を言い合って、それを各自の用紙に書き込みます。</a:t>
            </a:r>
          </a:p>
          <a:p>
            <a:pPr marL="0" indent="0">
              <a:buNone/>
            </a:pPr>
            <a:r>
              <a:rPr lang="ja-JP" altLang="en-US" sz="1600" dirty="0"/>
              <a:t>①沈黙の個人作業		おしゃべりしてもかまいませんが・・・。</a:t>
            </a:r>
          </a:p>
          <a:p>
            <a:pPr marL="0" indent="0">
              <a:buNone/>
            </a:pPr>
            <a:r>
              <a:rPr lang="ja-JP" altLang="en-US" sz="1600" dirty="0"/>
              <a:t>　　（考え込んでもしかたありません。顔を見ながら第一印象で）</a:t>
            </a:r>
          </a:p>
          <a:p>
            <a:pPr marL="0" indent="0">
              <a:buNone/>
            </a:pPr>
            <a:r>
              <a:rPr lang="ja-JP" altLang="en-US" sz="1600" dirty="0"/>
              <a:t>②正解発表と各自採点	ワイワイガヤガヤやりましょう。</a:t>
            </a:r>
          </a:p>
          <a:p>
            <a:pPr marL="0" indent="0">
              <a:buNone/>
            </a:pPr>
            <a:r>
              <a:rPr lang="ja-JP" altLang="en-US" sz="1600" dirty="0"/>
              <a:t>　　（できれば理由をつけて自分の正解を発表してください）</a:t>
            </a:r>
          </a:p>
          <a:p>
            <a:pPr marL="0" indent="0">
              <a:buNone/>
            </a:pPr>
            <a:r>
              <a:rPr lang="ja-JP" altLang="en-US" sz="1600" dirty="0"/>
              <a:t>③採点結果発表		自分の存在に関心をもたれていい気持ち！</a:t>
            </a:r>
          </a:p>
          <a:p>
            <a:pPr marL="0" indent="0">
              <a:buNone/>
            </a:pPr>
            <a:r>
              <a:rPr lang="ja-JP" altLang="en-US" sz="1600" dirty="0"/>
              <a:t>　　（点数のほか、当たった項目、意外だった項目を発表します）</a:t>
            </a:r>
          </a:p>
          <a:p>
            <a:pPr marL="0" indent="0">
              <a:buNone/>
            </a:pPr>
            <a:r>
              <a:rPr lang="ja-JP" altLang="en-US" sz="1600" dirty="0"/>
              <a:t>④全体発表</a:t>
            </a:r>
          </a:p>
          <a:p>
            <a:pPr marL="0" indent="0">
              <a:buNone/>
            </a:pPr>
            <a:r>
              <a:rPr lang="ja-JP" altLang="en-US" sz="1600" dirty="0"/>
              <a:t>　最高最低得点、被得点、話し合いの内容を</a:t>
            </a:r>
            <a:r>
              <a:rPr lang="en-US" altLang="ja-JP" sz="1600" dirty="0"/>
              <a:t>1</a:t>
            </a:r>
            <a:r>
              <a:rPr lang="ja-JP" altLang="en-US" sz="1600" dirty="0"/>
              <a:t>分ぐらいで発表。</a:t>
            </a:r>
          </a:p>
          <a:p>
            <a:pPr marL="0" indent="0">
              <a:buNone/>
            </a:pPr>
            <a:endParaRPr lang="ja-JP" altLang="en-US" sz="1600" dirty="0"/>
          </a:p>
          <a:p>
            <a:pPr marL="0" indent="0">
              <a:buNone/>
            </a:pPr>
            <a:r>
              <a:rPr lang="ja-JP" altLang="en-US" sz="1600" dirty="0"/>
              <a:t>［ヒント］</a:t>
            </a:r>
          </a:p>
          <a:p>
            <a:pPr marL="0" indent="0">
              <a:buNone/>
            </a:pPr>
            <a:r>
              <a:rPr lang="ja-JP" altLang="en-US" sz="1600" dirty="0"/>
              <a:t>（１）　たとえば問５のＡさんの正解が「水色」で、自分の答えが「青色」だった場合、点数が欲しければＡさんに尋ねて決めるのもおもしろいです。そのときの採点の権限は、本人のＡさんにあるというわけです。</a:t>
            </a:r>
          </a:p>
          <a:p>
            <a:pPr marL="0" indent="0">
              <a:buNone/>
            </a:pPr>
            <a:r>
              <a:rPr lang="ja-JP" altLang="en-US" sz="1600" dirty="0"/>
              <a:t>（２）　問いの内容は、どのようにでも考えられます。しかし、たとえば「やってみたい職業」に対して、現在の「職業」や過去の「経歴」は、役割や過去に属することです。学歴偏重社会のように過去の文化遺産を比べあうのではなく、このゲームでは、もっと今のその人らしさに関心を寄せることになります。「緊張して見比べあうような自己紹介」からの脱皮を図ります。</a:t>
            </a:r>
          </a:p>
          <a:p>
            <a:pPr marL="0" indent="0">
              <a:buNone/>
            </a:pPr>
            <a:r>
              <a:rPr lang="ja-JP" altLang="en-US" sz="1600" dirty="0"/>
              <a:t>（３）　このゲームをしているときの気持ちのいい笑いの正体はいったい何なのか考えてみましょう。</a:t>
            </a:r>
          </a:p>
        </p:txBody>
      </p:sp>
      <p:grpSp>
        <p:nvGrpSpPr>
          <p:cNvPr id="11" name="グループ化 10">
            <a:extLst>
              <a:ext uri="{FF2B5EF4-FFF2-40B4-BE49-F238E27FC236}">
                <a16:creationId xmlns:a16="http://schemas.microsoft.com/office/drawing/2014/main" id="{92C347DE-A85A-4F81-A7A4-AACD9EB99FAB}"/>
              </a:ext>
            </a:extLst>
          </p:cNvPr>
          <p:cNvGrpSpPr/>
          <p:nvPr/>
        </p:nvGrpSpPr>
        <p:grpSpPr>
          <a:xfrm>
            <a:off x="0" y="-22705"/>
            <a:ext cx="8712968" cy="445159"/>
            <a:chOff x="0" y="1658"/>
            <a:chExt cx="8712968" cy="445159"/>
          </a:xfrm>
        </p:grpSpPr>
        <p:sp>
          <p:nvSpPr>
            <p:cNvPr id="12" name="角丸四角形 4">
              <a:extLst>
                <a:ext uri="{FF2B5EF4-FFF2-40B4-BE49-F238E27FC236}">
                  <a16:creationId xmlns:a16="http://schemas.microsoft.com/office/drawing/2014/main" id="{AB67E26C-220F-415F-BEA0-1D44E90D4C28}"/>
                </a:ext>
              </a:extLst>
            </p:cNvPr>
            <p:cNvSpPr/>
            <p:nvPr/>
          </p:nvSpPr>
          <p:spPr>
            <a:xfrm>
              <a:off x="0" y="1658"/>
              <a:ext cx="8712968" cy="445159"/>
            </a:xfrm>
            <a:prstGeom prst="roundRect">
              <a:avLst/>
            </a:prstGeom>
          </p:spPr>
          <p:style>
            <a:lnRef idx="0">
              <a:schemeClr val="accent6"/>
            </a:lnRef>
            <a:fillRef idx="3">
              <a:schemeClr val="accent6"/>
            </a:fillRef>
            <a:effectRef idx="3">
              <a:schemeClr val="accent6"/>
            </a:effectRef>
            <a:fontRef idx="minor">
              <a:schemeClr val="lt1"/>
            </a:fontRef>
          </p:style>
        </p:sp>
        <p:sp>
          <p:nvSpPr>
            <p:cNvPr id="13" name="角丸四角形 4">
              <a:extLst>
                <a:ext uri="{FF2B5EF4-FFF2-40B4-BE49-F238E27FC236}">
                  <a16:creationId xmlns:a16="http://schemas.microsoft.com/office/drawing/2014/main" id="{3C390F9E-1DAB-4976-9EEF-F098CDC5F104}"/>
                </a:ext>
              </a:extLst>
            </p:cNvPr>
            <p:cNvSpPr/>
            <p:nvPr/>
          </p:nvSpPr>
          <p:spPr>
            <a:xfrm>
              <a:off x="21731" y="23389"/>
              <a:ext cx="8669506" cy="401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kern="1200" dirty="0">
                  <a:solidFill>
                    <a:schemeClr val="tx2">
                      <a:lumMod val="75000"/>
                    </a:schemeClr>
                  </a:solidFill>
                </a:rPr>
                <a:t>ワークショップ・トレーニング</a:t>
              </a:r>
            </a:p>
          </p:txBody>
        </p:sp>
      </p:grpSp>
    </p:spTree>
    <p:extLst>
      <p:ext uri="{BB962C8B-B14F-4D97-AF65-F5344CB8AC3E}">
        <p14:creationId xmlns:p14="http://schemas.microsoft.com/office/powerpoint/2010/main" val="106926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lvl="0"/>
            <a:r>
              <a:rPr lang="en-US" altLang="ja-JP" sz="3200" dirty="0">
                <a:solidFill>
                  <a:schemeClr val="lt1"/>
                </a:solidFill>
                <a:latin typeface="+mn-lt"/>
                <a:ea typeface="+mn-ea"/>
                <a:cs typeface="+mn-cs"/>
              </a:rPr>
              <a:t>【</a:t>
            </a:r>
            <a:r>
              <a:rPr lang="ja-JP" altLang="en-US" sz="3200" dirty="0">
                <a:solidFill>
                  <a:schemeClr val="lt1"/>
                </a:solidFill>
                <a:latin typeface="+mn-lt"/>
                <a:ea typeface="+mn-ea"/>
                <a:cs typeface="+mn-cs"/>
              </a:rPr>
              <a:t>事例</a:t>
            </a:r>
            <a:r>
              <a:rPr lang="en-US" altLang="ja-JP" sz="3200" dirty="0">
                <a:solidFill>
                  <a:schemeClr val="lt1"/>
                </a:solidFill>
                <a:latin typeface="+mn-lt"/>
                <a:ea typeface="+mn-ea"/>
                <a:cs typeface="+mn-cs"/>
              </a:rPr>
              <a:t>】</a:t>
            </a:r>
            <a:r>
              <a:rPr lang="zh-TW" altLang="en-US" sz="3200" dirty="0">
                <a:solidFill>
                  <a:schemeClr val="lt1"/>
                </a:solidFill>
                <a:latin typeface="ＭＳ Ｐゴシック" panose="020B0600070205080204" pitchFamily="50" charset="-128"/>
                <a:ea typeface="ＭＳ Ｐゴシック" panose="020B0600070205080204" pitchFamily="50" charset="-128"/>
                <a:cs typeface="+mn-cs"/>
              </a:rPr>
              <a:t>第</a:t>
            </a:r>
            <a:r>
              <a:rPr lang="en-US" altLang="zh-TW" sz="3200" dirty="0">
                <a:solidFill>
                  <a:schemeClr val="lt1"/>
                </a:solidFill>
                <a:latin typeface="ＭＳ Ｐゴシック" panose="020B0600070205080204" pitchFamily="50" charset="-128"/>
                <a:ea typeface="ＭＳ Ｐゴシック" panose="020B0600070205080204" pitchFamily="50" charset="-128"/>
                <a:cs typeface="+mn-cs"/>
              </a:rPr>
              <a:t>3</a:t>
            </a:r>
            <a:r>
              <a:rPr lang="zh-TW" altLang="en-US" sz="3200" dirty="0">
                <a:solidFill>
                  <a:schemeClr val="lt1"/>
                </a:solidFill>
                <a:latin typeface="ＭＳ Ｐゴシック" panose="020B0600070205080204" pitchFamily="50" charset="-128"/>
                <a:ea typeface="ＭＳ Ｐゴシック" panose="020B0600070205080204" pitchFamily="50" charset="-128"/>
                <a:cs typeface="+mn-cs"/>
              </a:rPr>
              <a:t>次柏市生涯学習推進計画</a:t>
            </a:r>
            <a:r>
              <a:rPr lang="ja-JP" altLang="en-US" sz="3200" dirty="0">
                <a:solidFill>
                  <a:schemeClr val="lt1"/>
                </a:solidFill>
                <a:latin typeface="+mn-lt"/>
                <a:ea typeface="+mn-ea"/>
                <a:cs typeface="+mn-cs"/>
              </a:rPr>
              <a:t>　</a:t>
            </a:r>
            <a:r>
              <a:rPr lang="en-US" altLang="ja-JP" sz="3200" dirty="0">
                <a:solidFill>
                  <a:schemeClr val="lt1"/>
                </a:solidFill>
                <a:latin typeface="+mn-lt"/>
                <a:ea typeface="+mn-ea"/>
                <a:cs typeface="+mn-cs"/>
              </a:rPr>
              <a:t>h28</a:t>
            </a:r>
            <a:r>
              <a:rPr lang="ja-JP" altLang="en-US" sz="3200" dirty="0">
                <a:solidFill>
                  <a:schemeClr val="lt1"/>
                </a:solidFill>
                <a:latin typeface="+mn-lt"/>
                <a:ea typeface="+mn-ea"/>
                <a:cs typeface="+mn-cs"/>
              </a:rPr>
              <a:t>～</a:t>
            </a:r>
            <a:br>
              <a:rPr lang="en-US" altLang="ja-JP" sz="3200" dirty="0">
                <a:solidFill>
                  <a:schemeClr val="lt1"/>
                </a:solidFill>
                <a:latin typeface="+mn-lt"/>
                <a:ea typeface="+mn-ea"/>
                <a:cs typeface="+mn-cs"/>
              </a:rPr>
            </a:br>
            <a:r>
              <a:rPr lang="en-US" altLang="ja-JP" sz="2700" dirty="0">
                <a:solidFill>
                  <a:schemeClr val="lt1"/>
                </a:solidFill>
                <a:latin typeface="+mn-lt"/>
                <a:ea typeface="+mn-ea"/>
                <a:cs typeface="+mn-cs"/>
              </a:rPr>
              <a:t>http://www.city.kashiwa.lg.jp/soshiki/280700/p034403.html</a:t>
            </a:r>
            <a:endParaRPr kumimoji="1" lang="ja-JP" altLang="en-US" sz="3600" dirty="0"/>
          </a:p>
        </p:txBody>
      </p:sp>
      <p:sp>
        <p:nvSpPr>
          <p:cNvPr id="3" name="コンテンツ プレースホルダー 2"/>
          <p:cNvSpPr>
            <a:spLocks noGrp="1"/>
          </p:cNvSpPr>
          <p:nvPr>
            <p:ph idx="1"/>
          </p:nvPr>
        </p:nvSpPr>
        <p:spPr>
          <a:xfrm>
            <a:off x="457200" y="1600200"/>
            <a:ext cx="8363272" cy="4525963"/>
          </a:xfrm>
        </p:spPr>
        <p:txBody>
          <a:bodyPr>
            <a:normAutofit fontScale="92500"/>
          </a:bodyPr>
          <a:lstStyle/>
          <a:p>
            <a:pPr marL="0" indent="0">
              <a:buNone/>
            </a:pPr>
            <a:r>
              <a:rPr lang="ja-JP" altLang="en-US" dirty="0"/>
              <a:t>「３　生涯学習推進の意義」より</a:t>
            </a:r>
            <a:endParaRPr lang="en-US" altLang="ja-JP" dirty="0"/>
          </a:p>
          <a:p>
            <a:r>
              <a:rPr lang="ja-JP" altLang="en-US" dirty="0"/>
              <a:t>「 自 主 性 」「 自 発 性 」に 基 づ く 市 民 の 自 由 な 生 涯 学 習 活 動 は ，市民一人ひとりの「自己の充実」につながります。同時に，このような自由な活動を通して，人々が地域で学び合い，支え合うことは，「地域力の向上」につながります。</a:t>
            </a:r>
          </a:p>
          <a:p>
            <a:r>
              <a:rPr lang="ja-JP" altLang="en-US" dirty="0"/>
              <a:t>柏 市 で は ，生 涯 学 習 を 推 進 す る こ と に よ り ，自 己 実現が図られ，地域づくりが進展されていくことを目指します。</a:t>
            </a:r>
          </a:p>
        </p:txBody>
      </p:sp>
      <p:grpSp>
        <p:nvGrpSpPr>
          <p:cNvPr id="4" name="グループ化 3"/>
          <p:cNvGrpSpPr/>
          <p:nvPr/>
        </p:nvGrpSpPr>
        <p:grpSpPr>
          <a:xfrm>
            <a:off x="0" y="-25004"/>
            <a:ext cx="8712968" cy="446599"/>
            <a:chOff x="0" y="1378215"/>
            <a:chExt cx="8712968" cy="446599"/>
          </a:xfrm>
        </p:grpSpPr>
        <p:sp>
          <p:nvSpPr>
            <p:cNvPr id="5" name="角丸四角形 4"/>
            <p:cNvSpPr/>
            <p:nvPr/>
          </p:nvSpPr>
          <p:spPr>
            <a:xfrm>
              <a:off x="0" y="1378215"/>
              <a:ext cx="8712968" cy="446599"/>
            </a:xfrm>
            <a:prstGeom prst="roundRect">
              <a:avLst/>
            </a:prstGeom>
          </p:spPr>
          <p:style>
            <a:lnRef idx="2">
              <a:schemeClr val="lt1">
                <a:hueOff val="0"/>
                <a:satOff val="0"/>
                <a:lumOff val="0"/>
                <a:alphaOff val="0"/>
              </a:schemeClr>
            </a:lnRef>
            <a:fillRef idx="1">
              <a:schemeClr val="accent5">
                <a:hueOff val="-2980163"/>
                <a:satOff val="11943"/>
                <a:lumOff val="2588"/>
                <a:alphaOff val="0"/>
              </a:schemeClr>
            </a:fillRef>
            <a:effectRef idx="0">
              <a:schemeClr val="accent5">
                <a:hueOff val="-2980163"/>
                <a:satOff val="11943"/>
                <a:lumOff val="2588"/>
                <a:alphaOff val="0"/>
              </a:schemeClr>
            </a:effectRef>
            <a:fontRef idx="minor">
              <a:schemeClr val="lt1"/>
            </a:fontRef>
          </p:style>
        </p:sp>
        <p:sp>
          <p:nvSpPr>
            <p:cNvPr id="6" name="角丸四角形 4"/>
            <p:cNvSpPr/>
            <p:nvPr/>
          </p:nvSpPr>
          <p:spPr>
            <a:xfrm>
              <a:off x="21801" y="1400016"/>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a:solidFill>
                    <a:schemeClr val="tx2">
                      <a:lumMod val="75000"/>
                    </a:schemeClr>
                  </a:solidFill>
                </a:rPr>
                <a:t>(3)</a:t>
              </a:r>
              <a:r>
                <a:rPr lang="ja-JP" altLang="en-US" sz="2000" kern="1200">
                  <a:solidFill>
                    <a:schemeClr val="tx2">
                      <a:lumMod val="75000"/>
                    </a:schemeClr>
                  </a:solidFill>
                </a:rPr>
                <a:t>生涯学習振興施策の立案と推進</a:t>
              </a:r>
              <a:endParaRPr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30</a:t>
            </a:fld>
            <a:endParaRPr kumimoji="1" lang="ja-JP" altLang="en-US" dirty="0"/>
          </a:p>
        </p:txBody>
      </p:sp>
    </p:spTree>
    <p:extLst>
      <p:ext uri="{BB962C8B-B14F-4D97-AF65-F5344CB8AC3E}">
        <p14:creationId xmlns:p14="http://schemas.microsoft.com/office/powerpoint/2010/main" val="2791519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chemeClr val="bg1"/>
                </a:solidFill>
              </a:rPr>
              <a:t>新しい公共</a:t>
            </a:r>
          </a:p>
        </p:txBody>
      </p:sp>
      <p:sp>
        <p:nvSpPr>
          <p:cNvPr id="3" name="コンテンツ プレースホルダー 2"/>
          <p:cNvSpPr>
            <a:spLocks noGrp="1"/>
          </p:cNvSpPr>
          <p:nvPr>
            <p:ph idx="1"/>
          </p:nvPr>
        </p:nvSpPr>
        <p:spPr/>
        <p:txBody>
          <a:bodyPr>
            <a:normAutofit fontScale="92500" lnSpcReduction="20000"/>
          </a:bodyPr>
          <a:lstStyle/>
          <a:p>
            <a:r>
              <a:rPr lang="ja-JP" altLang="en-US" dirty="0"/>
              <a:t>現代的課題の学習</a:t>
            </a:r>
            <a:endParaRPr lang="en-US" altLang="ja-JP" dirty="0"/>
          </a:p>
          <a:p>
            <a:r>
              <a:rPr lang="ja-JP" altLang="en-US" dirty="0"/>
              <a:t>新しい公共　自助、共助、公助</a:t>
            </a:r>
            <a:endParaRPr lang="en-US" altLang="ja-JP" dirty="0"/>
          </a:p>
          <a:p>
            <a:r>
              <a:rPr lang="ja-JP" altLang="en-US" dirty="0"/>
              <a:t>「新しい公共」とは、人を支えるという役割を、「官」と言われる人たちだけが担うのではなく、教育や子育て、街づくり、防犯や防災、医療や福祉などに地域でかかわっておられる方々一人ひとりにも参加していただき、それを社会全体として応援しようという新しい価値観です。</a:t>
            </a:r>
            <a:endParaRPr lang="en-US" altLang="ja-JP" dirty="0"/>
          </a:p>
          <a:p>
            <a:r>
              <a:rPr lang="ja-JP" altLang="en-US" dirty="0"/>
              <a:t>しかし、社会形成者育成の視点が必要？</a:t>
            </a:r>
            <a:endParaRPr kumimoji="1" lang="en-US" altLang="ja-JP" dirty="0"/>
          </a:p>
          <a:p>
            <a:r>
              <a:rPr lang="ja-JP" altLang="en-US" dirty="0"/>
              <a:t>西村としては「現代的課題の学習」ではなく、「公共的課題の学習」と言いたい。</a:t>
            </a:r>
            <a:endParaRPr lang="en-US" altLang="ja-JP" dirty="0"/>
          </a:p>
          <a:p>
            <a:endParaRPr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pPr marL="0" indent="0">
              <a:buNone/>
            </a:pPr>
            <a:endParaRPr kumimoji="1" lang="en-US" altLang="ja-JP"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31</a:t>
            </a:fld>
            <a:endParaRPr lang="ja-JP" altLang="en-US" dirty="0"/>
          </a:p>
        </p:txBody>
      </p:sp>
    </p:spTree>
    <p:extLst>
      <p:ext uri="{BB962C8B-B14F-4D97-AF65-F5344CB8AC3E}">
        <p14:creationId xmlns:p14="http://schemas.microsoft.com/office/powerpoint/2010/main" val="2680409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8" name="図 7"/>
          <p:cNvPicPr>
            <a:picLocks noChangeAspect="1"/>
          </p:cNvPicPr>
          <p:nvPr/>
        </p:nvPicPr>
        <p:blipFill>
          <a:blip r:embed="rId2" cstate="print"/>
          <a:stretch>
            <a:fillRect/>
          </a:stretch>
        </p:blipFill>
        <p:spPr>
          <a:xfrm>
            <a:off x="107504" y="1772815"/>
            <a:ext cx="8932130" cy="4720059"/>
          </a:xfrm>
          <a:prstGeom prst="rect">
            <a:avLst/>
          </a:prstGeom>
        </p:spPr>
      </p:pic>
      <p:sp>
        <p:nvSpPr>
          <p:cNvPr id="2" name="タイトル 1"/>
          <p:cNvSpPr>
            <a:spLocks noGrp="1"/>
          </p:cNvSpPr>
          <p:nvPr>
            <p:ph type="title"/>
          </p:nvPr>
        </p:nvSpPr>
        <p:spPr/>
        <p:txBody>
          <a:bodyPr>
            <a:normAutofit fontScale="90000"/>
          </a:bodyPr>
          <a:lstStyle/>
          <a:p>
            <a:pPr lvl="0"/>
            <a:r>
              <a:rPr lang="en-US" altLang="ja-JP" sz="3200" dirty="0">
                <a:solidFill>
                  <a:schemeClr val="lt1"/>
                </a:solidFill>
                <a:latin typeface="+mn-lt"/>
                <a:ea typeface="+mn-ea"/>
                <a:cs typeface="+mn-cs"/>
              </a:rPr>
              <a:t>【</a:t>
            </a:r>
            <a:r>
              <a:rPr lang="ja-JP" altLang="en-US" sz="3200" dirty="0">
                <a:solidFill>
                  <a:schemeClr val="lt1"/>
                </a:solidFill>
                <a:latin typeface="+mn-lt"/>
                <a:ea typeface="+mn-ea"/>
                <a:cs typeface="+mn-cs"/>
              </a:rPr>
              <a:t>事例</a:t>
            </a:r>
            <a:r>
              <a:rPr lang="en-US" altLang="ja-JP" sz="3200" dirty="0">
                <a:solidFill>
                  <a:schemeClr val="lt1"/>
                </a:solidFill>
                <a:latin typeface="+mn-lt"/>
                <a:ea typeface="+mn-ea"/>
                <a:cs typeface="+mn-cs"/>
              </a:rPr>
              <a:t>】</a:t>
            </a:r>
            <a:r>
              <a:rPr lang="zh-TW" altLang="en-US" sz="3200" dirty="0">
                <a:solidFill>
                  <a:schemeClr val="lt1"/>
                </a:solidFill>
                <a:latin typeface="ＭＳ Ｐゴシック" panose="020B0600070205080204" pitchFamily="50" charset="-128"/>
                <a:ea typeface="ＭＳ Ｐゴシック" panose="020B0600070205080204" pitchFamily="50" charset="-128"/>
                <a:cs typeface="+mn-cs"/>
              </a:rPr>
              <a:t>第</a:t>
            </a:r>
            <a:r>
              <a:rPr lang="en-US" altLang="zh-TW" sz="3200" dirty="0">
                <a:solidFill>
                  <a:schemeClr val="lt1"/>
                </a:solidFill>
                <a:latin typeface="ＭＳ Ｐゴシック" panose="020B0600070205080204" pitchFamily="50" charset="-128"/>
                <a:ea typeface="ＭＳ Ｐゴシック" panose="020B0600070205080204" pitchFamily="50" charset="-128"/>
                <a:cs typeface="+mn-cs"/>
              </a:rPr>
              <a:t>3</a:t>
            </a:r>
            <a:r>
              <a:rPr lang="zh-TW" altLang="en-US" sz="3200" dirty="0">
                <a:solidFill>
                  <a:schemeClr val="lt1"/>
                </a:solidFill>
                <a:latin typeface="ＭＳ Ｐゴシック" panose="020B0600070205080204" pitchFamily="50" charset="-128"/>
                <a:ea typeface="ＭＳ Ｐゴシック" panose="020B0600070205080204" pitchFamily="50" charset="-128"/>
                <a:cs typeface="+mn-cs"/>
              </a:rPr>
              <a:t>次柏市生涯学習推進計画</a:t>
            </a:r>
            <a:r>
              <a:rPr lang="ja-JP" altLang="en-US" sz="3200" dirty="0">
                <a:solidFill>
                  <a:schemeClr val="lt1"/>
                </a:solidFill>
                <a:latin typeface="+mn-lt"/>
                <a:ea typeface="+mn-ea"/>
                <a:cs typeface="+mn-cs"/>
              </a:rPr>
              <a:t>　</a:t>
            </a:r>
            <a:r>
              <a:rPr lang="en-US" altLang="ja-JP" sz="3200" dirty="0">
                <a:solidFill>
                  <a:schemeClr val="lt1"/>
                </a:solidFill>
                <a:latin typeface="+mn-lt"/>
                <a:ea typeface="+mn-ea"/>
                <a:cs typeface="+mn-cs"/>
              </a:rPr>
              <a:t>h28</a:t>
            </a:r>
            <a:r>
              <a:rPr lang="ja-JP" altLang="en-US" sz="3200" dirty="0">
                <a:solidFill>
                  <a:schemeClr val="lt1"/>
                </a:solidFill>
                <a:latin typeface="+mn-lt"/>
                <a:ea typeface="+mn-ea"/>
                <a:cs typeface="+mn-cs"/>
              </a:rPr>
              <a:t>～　続き</a:t>
            </a:r>
            <a:br>
              <a:rPr lang="en-US" altLang="ja-JP" sz="3200" dirty="0">
                <a:solidFill>
                  <a:schemeClr val="lt1"/>
                </a:solidFill>
                <a:latin typeface="+mn-lt"/>
                <a:ea typeface="+mn-ea"/>
                <a:cs typeface="+mn-cs"/>
              </a:rPr>
            </a:br>
            <a:r>
              <a:rPr lang="en-US" altLang="ja-JP" sz="2700" dirty="0">
                <a:solidFill>
                  <a:schemeClr val="lt1"/>
                </a:solidFill>
                <a:latin typeface="+mn-lt"/>
                <a:ea typeface="+mn-ea"/>
                <a:cs typeface="+mn-cs"/>
              </a:rPr>
              <a:t>http://www.city.kashiwa.lg.jp/soshiki/280700/p034403.html</a:t>
            </a:r>
            <a:endParaRPr kumimoji="1" lang="ja-JP" altLang="en-US" sz="3600" dirty="0"/>
          </a:p>
        </p:txBody>
      </p:sp>
      <p:grpSp>
        <p:nvGrpSpPr>
          <p:cNvPr id="4" name="グループ化 3"/>
          <p:cNvGrpSpPr/>
          <p:nvPr/>
        </p:nvGrpSpPr>
        <p:grpSpPr>
          <a:xfrm>
            <a:off x="0" y="-25004"/>
            <a:ext cx="8712968" cy="446599"/>
            <a:chOff x="0" y="1378215"/>
            <a:chExt cx="8712968" cy="446599"/>
          </a:xfrm>
        </p:grpSpPr>
        <p:sp>
          <p:nvSpPr>
            <p:cNvPr id="5" name="角丸四角形 4"/>
            <p:cNvSpPr/>
            <p:nvPr/>
          </p:nvSpPr>
          <p:spPr>
            <a:xfrm>
              <a:off x="0" y="1378215"/>
              <a:ext cx="8712968" cy="446599"/>
            </a:xfrm>
            <a:prstGeom prst="roundRect">
              <a:avLst/>
            </a:prstGeom>
          </p:spPr>
          <p:style>
            <a:lnRef idx="2">
              <a:schemeClr val="lt1">
                <a:hueOff val="0"/>
                <a:satOff val="0"/>
                <a:lumOff val="0"/>
                <a:alphaOff val="0"/>
              </a:schemeClr>
            </a:lnRef>
            <a:fillRef idx="1">
              <a:schemeClr val="accent5">
                <a:hueOff val="-2980163"/>
                <a:satOff val="11943"/>
                <a:lumOff val="2588"/>
                <a:alphaOff val="0"/>
              </a:schemeClr>
            </a:fillRef>
            <a:effectRef idx="0">
              <a:schemeClr val="accent5">
                <a:hueOff val="-2980163"/>
                <a:satOff val="11943"/>
                <a:lumOff val="2588"/>
                <a:alphaOff val="0"/>
              </a:schemeClr>
            </a:effectRef>
            <a:fontRef idx="minor">
              <a:schemeClr val="lt1"/>
            </a:fontRef>
          </p:style>
        </p:sp>
        <p:sp>
          <p:nvSpPr>
            <p:cNvPr id="6" name="角丸四角形 4"/>
            <p:cNvSpPr/>
            <p:nvPr/>
          </p:nvSpPr>
          <p:spPr>
            <a:xfrm>
              <a:off x="21801" y="1400016"/>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a:solidFill>
                    <a:schemeClr val="tx2">
                      <a:lumMod val="75000"/>
                    </a:schemeClr>
                  </a:solidFill>
                </a:rPr>
                <a:t>(3)</a:t>
              </a:r>
              <a:r>
                <a:rPr lang="ja-JP" altLang="en-US" sz="2000" kern="1200">
                  <a:solidFill>
                    <a:schemeClr val="tx2">
                      <a:lumMod val="75000"/>
                    </a:schemeClr>
                  </a:solidFill>
                </a:rPr>
                <a:t>生涯学習振興施策の立案と推進</a:t>
              </a:r>
              <a:endParaRPr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32</a:t>
            </a:fld>
            <a:endParaRPr kumimoji="1" lang="ja-JP" altLang="en-US" dirty="0"/>
          </a:p>
        </p:txBody>
      </p:sp>
    </p:spTree>
    <p:extLst>
      <p:ext uri="{BB962C8B-B14F-4D97-AF65-F5344CB8AC3E}">
        <p14:creationId xmlns:p14="http://schemas.microsoft.com/office/powerpoint/2010/main" val="2015074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rtl="0" eaLnBrk="1" latinLnBrk="0" hangingPunct="1"/>
            <a:r>
              <a:rPr kumimoji="1" lang="ja-JP" altLang="ja-JP" sz="3200" kern="1200" dirty="0">
                <a:solidFill>
                  <a:schemeClr val="lt1"/>
                </a:solidFill>
                <a:effectLst/>
                <a:latin typeface="+mn-lt"/>
                <a:ea typeface="+mn-ea"/>
                <a:cs typeface="+mn-cs"/>
              </a:rPr>
              <a:t>教育</a:t>
            </a:r>
            <a:r>
              <a:rPr kumimoji="1" lang="ja-JP" altLang="en-US" sz="3200" kern="1200" dirty="0">
                <a:solidFill>
                  <a:schemeClr val="lt1"/>
                </a:solidFill>
                <a:effectLst/>
                <a:latin typeface="+mn-lt"/>
                <a:ea typeface="+mn-ea"/>
                <a:cs typeface="+mn-cs"/>
              </a:rPr>
              <a:t>を考える　学校教育に対する満足・不満足</a:t>
            </a:r>
            <a:br>
              <a:rPr kumimoji="1" lang="en-US" altLang="ja-JP" sz="3200" kern="1200" dirty="0">
                <a:solidFill>
                  <a:schemeClr val="lt1"/>
                </a:solidFill>
                <a:effectLst/>
                <a:latin typeface="+mn-lt"/>
                <a:ea typeface="+mn-ea"/>
                <a:cs typeface="+mn-cs"/>
              </a:rPr>
            </a:br>
            <a:r>
              <a:rPr lang="ja-JP" altLang="en-US" sz="3200" dirty="0">
                <a:solidFill>
                  <a:schemeClr val="lt1"/>
                </a:solidFill>
                <a:latin typeface="+mn-lt"/>
                <a:ea typeface="+mn-ea"/>
                <a:cs typeface="+mn-cs"/>
              </a:rPr>
              <a:t>小中高校において</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rtl="0" eaLnBrk="1" latinLnBrk="0" hangingPunct="1"/>
            <a:r>
              <a:rPr lang="ja-JP" altLang="en-US" dirty="0">
                <a:effectLst/>
              </a:rPr>
              <a:t>満足だったこと</a:t>
            </a:r>
            <a:endParaRPr lang="en-US" altLang="ja-JP" dirty="0">
              <a:effectLst/>
            </a:endParaRPr>
          </a:p>
          <a:p>
            <a:pPr rtl="0" eaLnBrk="1" latinLnBrk="0" hangingPunct="1"/>
            <a:endParaRPr lang="en-US" altLang="ja-JP" dirty="0"/>
          </a:p>
          <a:p>
            <a:pPr marL="0" indent="0" rtl="0" eaLnBrk="1" latinLnBrk="0" hangingPunct="1">
              <a:buNone/>
            </a:pPr>
            <a:endParaRPr lang="en-US" altLang="ja-JP" dirty="0">
              <a:effectLst/>
            </a:endParaRPr>
          </a:p>
          <a:p>
            <a:pPr rtl="0" eaLnBrk="1" latinLnBrk="0" hangingPunct="1"/>
            <a:r>
              <a:rPr lang="ja-JP" altLang="en-US" dirty="0"/>
              <a:t>不満だったこと</a:t>
            </a:r>
            <a:endParaRPr lang="en-US" altLang="ja-JP" dirty="0"/>
          </a:p>
          <a:p>
            <a:pPr rtl="0" eaLnBrk="1" latinLnBrk="0" hangingPunct="1"/>
            <a:endParaRPr lang="en-US" altLang="ja-JP" dirty="0">
              <a:effectLst/>
            </a:endParaRPr>
          </a:p>
          <a:p>
            <a:pPr rtl="0" eaLnBrk="1" latinLnBrk="0" hangingPunct="1"/>
            <a:endParaRPr lang="en-US" altLang="ja-JP" dirty="0"/>
          </a:p>
          <a:p>
            <a:pPr rtl="0" eaLnBrk="1" latinLnBrk="0" hangingPunct="1"/>
            <a:r>
              <a:rPr lang="ja-JP" altLang="en-US" dirty="0">
                <a:effectLst/>
              </a:rPr>
              <a:t>マニフェスト「わが国の学校教育はこうする」</a:t>
            </a:r>
            <a:endParaRPr lang="en-US" altLang="ja-JP" dirty="0">
              <a:effectLst/>
            </a:endParaRPr>
          </a:p>
          <a:p>
            <a:pPr rtl="0" eaLnBrk="1" latinLnBrk="0" hangingPunct="1"/>
            <a:r>
              <a:rPr lang="en-US" altLang="ja-JP" dirty="0">
                <a:effectLst/>
              </a:rPr>
              <a:t>5</a:t>
            </a:r>
            <a:r>
              <a:rPr lang="ja-JP" altLang="en-US" dirty="0">
                <a:effectLst/>
              </a:rPr>
              <a:t>箇条紙芝居で発表</a:t>
            </a:r>
            <a:endParaRPr lang="en-US" altLang="ja-JP" dirty="0">
              <a:effectLst/>
            </a:endParaRPr>
          </a:p>
          <a:p>
            <a:pPr marL="0" indent="0" rtl="0" eaLnBrk="1" latinLnBrk="0" hangingPunct="1">
              <a:buNone/>
            </a:pPr>
            <a:endParaRPr lang="ja-JP" altLang="ja-JP" dirty="0">
              <a:effectLst/>
            </a:endParaRPr>
          </a:p>
        </p:txBody>
      </p:sp>
      <p:grpSp>
        <p:nvGrpSpPr>
          <p:cNvPr id="4" name="グループ化 3"/>
          <p:cNvGrpSpPr/>
          <p:nvPr/>
        </p:nvGrpSpPr>
        <p:grpSpPr>
          <a:xfrm>
            <a:off x="0" y="-9195"/>
            <a:ext cx="8712968" cy="446599"/>
            <a:chOff x="0" y="1837597"/>
            <a:chExt cx="8712968" cy="446599"/>
          </a:xfrm>
        </p:grpSpPr>
        <p:sp>
          <p:nvSpPr>
            <p:cNvPr id="5" name="角丸四角形 4"/>
            <p:cNvSpPr/>
            <p:nvPr/>
          </p:nvSpPr>
          <p:spPr>
            <a:xfrm>
              <a:off x="0" y="1837597"/>
              <a:ext cx="8712968" cy="446599"/>
            </a:xfrm>
            <a:prstGeom prst="roundRect">
              <a:avLst/>
            </a:prstGeom>
          </p:spPr>
          <p:style>
            <a:lnRef idx="2">
              <a:schemeClr val="lt1">
                <a:hueOff val="0"/>
                <a:satOff val="0"/>
                <a:lumOff val="0"/>
                <a:alphaOff val="0"/>
              </a:schemeClr>
            </a:lnRef>
            <a:fillRef idx="1">
              <a:schemeClr val="accent5">
                <a:hueOff val="-3973551"/>
                <a:satOff val="15924"/>
                <a:lumOff val="3451"/>
                <a:alphaOff val="0"/>
              </a:schemeClr>
            </a:fillRef>
            <a:effectRef idx="0">
              <a:schemeClr val="accent5">
                <a:hueOff val="-3973551"/>
                <a:satOff val="15924"/>
                <a:lumOff val="3451"/>
                <a:alphaOff val="0"/>
              </a:schemeClr>
            </a:effectRef>
            <a:fontRef idx="minor">
              <a:schemeClr val="lt1"/>
            </a:fontRef>
          </p:style>
        </p:sp>
        <p:sp>
          <p:nvSpPr>
            <p:cNvPr id="6" name="角丸四角形 4"/>
            <p:cNvSpPr/>
            <p:nvPr/>
          </p:nvSpPr>
          <p:spPr>
            <a:xfrm>
              <a:off x="21801" y="1859398"/>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a:solidFill>
                    <a:schemeClr val="tx2">
                      <a:lumMod val="75000"/>
                    </a:schemeClr>
                  </a:solidFill>
                </a:rPr>
                <a:t>(4)</a:t>
              </a:r>
              <a:r>
                <a:rPr lang="ja-JP" altLang="en-US" sz="2000" kern="1200">
                  <a:solidFill>
                    <a:schemeClr val="tx2">
                      <a:lumMod val="75000"/>
                    </a:schemeClr>
                  </a:solidFill>
                </a:rPr>
                <a:t>教育の原理とわが国における社会教育の意義・発展・特質</a:t>
              </a:r>
              <a:endParaRPr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33</a:t>
            </a:fld>
            <a:endParaRPr kumimoji="1" lang="ja-JP" altLang="en-US" dirty="0"/>
          </a:p>
        </p:txBody>
      </p:sp>
    </p:spTree>
    <p:extLst>
      <p:ext uri="{BB962C8B-B14F-4D97-AF65-F5344CB8AC3E}">
        <p14:creationId xmlns:p14="http://schemas.microsoft.com/office/powerpoint/2010/main" val="3925437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ja-JP" sz="3200" kern="1200" dirty="0">
                <a:solidFill>
                  <a:schemeClr val="lt1"/>
                </a:solidFill>
                <a:effectLst/>
                <a:latin typeface="+mn-lt"/>
                <a:ea typeface="+mn-ea"/>
                <a:cs typeface="+mn-cs"/>
              </a:rPr>
              <a:t>教育</a:t>
            </a:r>
            <a:r>
              <a:rPr kumimoji="1" lang="ja-JP" altLang="en-US" sz="3200" kern="1200" dirty="0">
                <a:solidFill>
                  <a:schemeClr val="lt1"/>
                </a:solidFill>
                <a:effectLst/>
                <a:latin typeface="+mn-lt"/>
                <a:ea typeface="+mn-ea"/>
                <a:cs typeface="+mn-cs"/>
              </a:rPr>
              <a:t>を考える　</a:t>
            </a:r>
            <a:r>
              <a:rPr lang="ja-JP" altLang="en-US" dirty="0">
                <a:solidFill>
                  <a:schemeClr val="bg1"/>
                </a:solidFill>
              </a:rPr>
              <a:t>満足だったこと（昨年例）</a:t>
            </a:r>
            <a:endParaRPr kumimoji="1" lang="ja-JP" altLang="en-US" dirty="0">
              <a:solidFill>
                <a:schemeClr val="bg1"/>
              </a:solidFill>
            </a:endParaRPr>
          </a:p>
        </p:txBody>
      </p:sp>
      <p:sp>
        <p:nvSpPr>
          <p:cNvPr id="3" name="コンテンツ プレースホルダー 2"/>
          <p:cNvSpPr>
            <a:spLocks noGrp="1"/>
          </p:cNvSpPr>
          <p:nvPr>
            <p:ph idx="1"/>
          </p:nvPr>
        </p:nvSpPr>
        <p:spPr/>
        <p:txBody>
          <a:bodyPr numCol="2">
            <a:normAutofit fontScale="55000" lnSpcReduction="20000"/>
          </a:bodyPr>
          <a:lstStyle/>
          <a:p>
            <a:pPr marL="0" indent="0" rtl="0" eaLnBrk="1" latinLnBrk="0" hangingPunct="1">
              <a:buNone/>
            </a:pPr>
            <a:r>
              <a:rPr lang="ja-JP" altLang="en-US" dirty="0"/>
              <a:t>文化祭</a:t>
            </a:r>
            <a:endParaRPr lang="en-US" altLang="ja-JP" dirty="0"/>
          </a:p>
          <a:p>
            <a:pPr marL="0" indent="0" rtl="0" eaLnBrk="1" latinLnBrk="0" hangingPunct="1">
              <a:buNone/>
            </a:pPr>
            <a:r>
              <a:rPr lang="ja-JP" altLang="en-US" dirty="0"/>
              <a:t>部活動などに打ち込む</a:t>
            </a:r>
            <a:endParaRPr lang="en-US" altLang="ja-JP" dirty="0"/>
          </a:p>
          <a:p>
            <a:pPr marL="0" indent="0" rtl="0" eaLnBrk="1" latinLnBrk="0" hangingPunct="1">
              <a:buNone/>
            </a:pPr>
            <a:r>
              <a:rPr lang="ja-JP" altLang="en-US" dirty="0"/>
              <a:t>部活動で努力を覚えた</a:t>
            </a:r>
            <a:endParaRPr lang="en-US" altLang="ja-JP" dirty="0"/>
          </a:p>
          <a:p>
            <a:pPr marL="0" indent="0" rtl="0" eaLnBrk="1" latinLnBrk="0" hangingPunct="1">
              <a:buNone/>
            </a:pPr>
            <a:r>
              <a:rPr lang="ja-JP" altLang="en-US" dirty="0"/>
              <a:t>近隣</a:t>
            </a:r>
            <a:endParaRPr lang="en-US" altLang="ja-JP" dirty="0"/>
          </a:p>
          <a:p>
            <a:pPr marL="0" indent="0" rtl="0" eaLnBrk="1" latinLnBrk="0" hangingPunct="1">
              <a:buNone/>
            </a:pPr>
            <a:r>
              <a:rPr lang="ja-JP" altLang="en-US" dirty="0"/>
              <a:t>つらくても学べる</a:t>
            </a:r>
            <a:endParaRPr lang="en-US" altLang="ja-JP" dirty="0"/>
          </a:p>
          <a:p>
            <a:pPr marL="0" indent="0" rtl="0" eaLnBrk="1" latinLnBrk="0" hangingPunct="1">
              <a:buNone/>
            </a:pPr>
            <a:r>
              <a:rPr lang="ja-JP" altLang="en-US" dirty="0"/>
              <a:t>人生の指針</a:t>
            </a:r>
            <a:endParaRPr lang="en-US" altLang="ja-JP" dirty="0"/>
          </a:p>
          <a:p>
            <a:pPr marL="0" indent="0" rtl="0" eaLnBrk="1" latinLnBrk="0" hangingPunct="1">
              <a:buNone/>
            </a:pPr>
            <a:r>
              <a:rPr lang="ja-JP" altLang="en-US" dirty="0"/>
              <a:t>自主性を尊重してくれた</a:t>
            </a:r>
            <a:endParaRPr lang="en-US" altLang="ja-JP" dirty="0"/>
          </a:p>
          <a:p>
            <a:pPr marL="0" indent="0" rtl="0" eaLnBrk="1" latinLnBrk="0" hangingPunct="1">
              <a:buNone/>
            </a:pPr>
            <a:r>
              <a:rPr lang="ja-JP" altLang="en-US" dirty="0"/>
              <a:t>上下関係</a:t>
            </a:r>
            <a:endParaRPr lang="en-US" altLang="ja-JP" dirty="0"/>
          </a:p>
          <a:p>
            <a:pPr marL="0" indent="0" rtl="0" eaLnBrk="1" latinLnBrk="0" hangingPunct="1">
              <a:buNone/>
            </a:pPr>
            <a:r>
              <a:rPr lang="ja-JP" altLang="en-US" dirty="0"/>
              <a:t>友達、食事</a:t>
            </a:r>
            <a:endParaRPr lang="en-US" altLang="ja-JP" dirty="0"/>
          </a:p>
          <a:p>
            <a:pPr marL="0" indent="0" rtl="0" eaLnBrk="1" latinLnBrk="0" hangingPunct="1">
              <a:buNone/>
            </a:pPr>
            <a:r>
              <a:rPr lang="ja-JP" altLang="en-US" dirty="0"/>
              <a:t>学校が用意</a:t>
            </a:r>
            <a:endParaRPr lang="en-US" altLang="ja-JP" dirty="0"/>
          </a:p>
          <a:p>
            <a:pPr marL="0" indent="0" rtl="0" eaLnBrk="1" latinLnBrk="0" hangingPunct="1">
              <a:buNone/>
            </a:pPr>
            <a:r>
              <a:rPr lang="ja-JP" altLang="en-US" dirty="0"/>
              <a:t>地域の人との交流</a:t>
            </a:r>
            <a:endParaRPr lang="en-US" altLang="ja-JP" dirty="0"/>
          </a:p>
          <a:p>
            <a:pPr marL="0" indent="0" rtl="0" eaLnBrk="1" latinLnBrk="0" hangingPunct="1">
              <a:buNone/>
            </a:pPr>
            <a:r>
              <a:rPr lang="ja-JP" altLang="en-US" sz="5800" dirty="0"/>
              <a:t>給食、クラブ、遠足、フォークダンス</a:t>
            </a:r>
            <a:endParaRPr lang="en-US" altLang="ja-JP" sz="5800" dirty="0"/>
          </a:p>
          <a:p>
            <a:pPr marL="0" indent="0" rtl="0" eaLnBrk="1" latinLnBrk="0" hangingPunct="1">
              <a:buNone/>
            </a:pPr>
            <a:r>
              <a:rPr lang="ja-JP" altLang="en-US" dirty="0"/>
              <a:t>カウンセラーによる居場所</a:t>
            </a:r>
            <a:endParaRPr lang="en-US" altLang="ja-JP" dirty="0"/>
          </a:p>
          <a:p>
            <a:pPr marL="0" indent="0" rtl="0" eaLnBrk="1" latinLnBrk="0" hangingPunct="1">
              <a:buNone/>
            </a:pPr>
            <a:r>
              <a:rPr lang="ja-JP" altLang="en-US" dirty="0"/>
              <a:t>プール用具</a:t>
            </a:r>
            <a:endParaRPr lang="en-US" altLang="ja-JP" dirty="0"/>
          </a:p>
          <a:p>
            <a:pPr marL="0" indent="0" rtl="0" eaLnBrk="1" latinLnBrk="0" hangingPunct="1">
              <a:buNone/>
            </a:pPr>
            <a:r>
              <a:rPr lang="ja-JP" altLang="en-US" dirty="0"/>
              <a:t>学びたい分野を</a:t>
            </a:r>
            <a:endParaRPr lang="en-US" altLang="ja-JP" dirty="0"/>
          </a:p>
          <a:p>
            <a:pPr marL="0" indent="0" rtl="0" eaLnBrk="1" latinLnBrk="0" hangingPunct="1">
              <a:buNone/>
            </a:pPr>
            <a:r>
              <a:rPr lang="ja-JP" altLang="en-US" dirty="0"/>
              <a:t>同年代の仲間　上級生下級生</a:t>
            </a:r>
            <a:endParaRPr lang="en-US" altLang="ja-JP" dirty="0"/>
          </a:p>
          <a:p>
            <a:pPr marL="0" indent="0" rtl="0" eaLnBrk="1" latinLnBrk="0" hangingPunct="1">
              <a:buNone/>
            </a:pPr>
            <a:r>
              <a:rPr lang="ja-JP" altLang="en-US" dirty="0"/>
              <a:t>地域体験授業</a:t>
            </a:r>
            <a:endParaRPr lang="en-US" altLang="ja-JP" dirty="0"/>
          </a:p>
          <a:p>
            <a:pPr marL="0" indent="0" rtl="0" eaLnBrk="1" latinLnBrk="0" hangingPunct="1">
              <a:buNone/>
            </a:pPr>
            <a:r>
              <a:rPr lang="ja-JP" altLang="en-US" dirty="0"/>
              <a:t>いろいろな教科</a:t>
            </a:r>
            <a:endParaRPr lang="en-US" altLang="ja-JP" dirty="0"/>
          </a:p>
          <a:p>
            <a:pPr marL="0" indent="0" rtl="0" eaLnBrk="1" latinLnBrk="0" hangingPunct="1">
              <a:buNone/>
            </a:pPr>
            <a:r>
              <a:rPr lang="ja-JP" altLang="en-US" dirty="0"/>
              <a:t>食育体験　職場体験</a:t>
            </a:r>
            <a:endParaRPr lang="en-US" altLang="ja-JP" dirty="0"/>
          </a:p>
          <a:p>
            <a:pPr marL="0" indent="0" rtl="0" eaLnBrk="1" latinLnBrk="0" hangingPunct="1">
              <a:buNone/>
            </a:pPr>
            <a:r>
              <a:rPr lang="ja-JP" altLang="en-US" dirty="0"/>
              <a:t>ネイティブ英語</a:t>
            </a:r>
            <a:endParaRPr lang="en-US" altLang="ja-JP" dirty="0"/>
          </a:p>
          <a:p>
            <a:pPr marL="0" indent="0" rtl="0" eaLnBrk="1" latinLnBrk="0" hangingPunct="1">
              <a:buNone/>
            </a:pPr>
            <a:r>
              <a:rPr lang="ja-JP" altLang="en-US" dirty="0"/>
              <a:t>保健室図書室</a:t>
            </a:r>
            <a:endParaRPr lang="en-US" altLang="ja-JP" dirty="0"/>
          </a:p>
          <a:p>
            <a:pPr marL="0" indent="0" rtl="0" eaLnBrk="1" latinLnBrk="0" hangingPunct="1">
              <a:buNone/>
            </a:pPr>
            <a:r>
              <a:rPr lang="ja-JP" altLang="en-US" dirty="0"/>
              <a:t>居場所　ターゲット　ユニバーサル</a:t>
            </a:r>
            <a:endParaRPr lang="en-US" altLang="ja-JP" dirty="0"/>
          </a:p>
          <a:p>
            <a:pPr marL="0" indent="0" rtl="0" eaLnBrk="1" latinLnBrk="0" hangingPunct="1">
              <a:buNone/>
            </a:pPr>
            <a:r>
              <a:rPr lang="ja-JP" altLang="en-US" dirty="0"/>
              <a:t>人格形成ができた</a:t>
            </a:r>
            <a:endParaRPr lang="en-US" altLang="ja-JP" dirty="0"/>
          </a:p>
          <a:p>
            <a:pPr marL="0" indent="0" rtl="0" eaLnBrk="1" latinLnBrk="0" hangingPunct="1">
              <a:buNone/>
            </a:pPr>
            <a:r>
              <a:rPr lang="ja-JP" altLang="en-US" dirty="0"/>
              <a:t>先生の熱意</a:t>
            </a:r>
            <a:endParaRPr lang="en-US" altLang="ja-JP" dirty="0"/>
          </a:p>
          <a:p>
            <a:pPr marL="0" indent="0" rtl="0" eaLnBrk="1" latinLnBrk="0" hangingPunct="1">
              <a:buNone/>
            </a:pPr>
            <a:endParaRPr lang="en-US" altLang="ja-JP" dirty="0"/>
          </a:p>
          <a:p>
            <a:pPr marL="0" indent="0" rtl="0" eaLnBrk="1" latinLnBrk="0" hangingPunct="1">
              <a:buNone/>
            </a:pPr>
            <a:endParaRPr lang="en-US" altLang="ja-JP" dirty="0"/>
          </a:p>
          <a:p>
            <a:pPr marL="0" indent="0" rtl="0" eaLnBrk="1" latinLnBrk="0" hangingPunct="1">
              <a:buNone/>
            </a:pPr>
            <a:endParaRPr lang="en-US" altLang="ja-JP" dirty="0"/>
          </a:p>
          <a:p>
            <a:pPr marL="0" indent="0" rtl="0" eaLnBrk="1" latinLnBrk="0" hangingPunct="1">
              <a:buNone/>
            </a:pPr>
            <a:endParaRPr lang="en-US" altLang="ja-JP" dirty="0"/>
          </a:p>
          <a:p>
            <a:pPr marL="0" indent="0" rtl="0" eaLnBrk="1" latinLnBrk="0" hangingPunct="1">
              <a:buNone/>
            </a:pPr>
            <a:endParaRPr lang="en-US" altLang="ja-JP" dirty="0"/>
          </a:p>
          <a:p>
            <a:pPr marL="0" indent="0" rtl="0" eaLnBrk="1" latinLnBrk="0" hangingPunct="1">
              <a:buNone/>
            </a:pPr>
            <a:endParaRPr lang="en-US" altLang="ja-JP" dirty="0"/>
          </a:p>
          <a:p>
            <a:pPr marL="0" indent="0" rtl="0" eaLnBrk="1" latinLnBrk="0" hangingPunct="1">
              <a:buNone/>
            </a:pPr>
            <a:endParaRPr lang="en-US" altLang="ja-JP" dirty="0"/>
          </a:p>
        </p:txBody>
      </p:sp>
      <p:grpSp>
        <p:nvGrpSpPr>
          <p:cNvPr id="4" name="グループ化 3"/>
          <p:cNvGrpSpPr/>
          <p:nvPr/>
        </p:nvGrpSpPr>
        <p:grpSpPr>
          <a:xfrm>
            <a:off x="0" y="-9195"/>
            <a:ext cx="8712968" cy="446599"/>
            <a:chOff x="0" y="1837597"/>
            <a:chExt cx="8712968" cy="446599"/>
          </a:xfrm>
        </p:grpSpPr>
        <p:sp>
          <p:nvSpPr>
            <p:cNvPr id="5" name="角丸四角形 4"/>
            <p:cNvSpPr/>
            <p:nvPr/>
          </p:nvSpPr>
          <p:spPr>
            <a:xfrm>
              <a:off x="0" y="1837597"/>
              <a:ext cx="8712968" cy="446599"/>
            </a:xfrm>
            <a:prstGeom prst="roundRect">
              <a:avLst/>
            </a:prstGeom>
          </p:spPr>
          <p:style>
            <a:lnRef idx="2">
              <a:schemeClr val="lt1">
                <a:hueOff val="0"/>
                <a:satOff val="0"/>
                <a:lumOff val="0"/>
                <a:alphaOff val="0"/>
              </a:schemeClr>
            </a:lnRef>
            <a:fillRef idx="1">
              <a:schemeClr val="accent5">
                <a:hueOff val="-3973551"/>
                <a:satOff val="15924"/>
                <a:lumOff val="3451"/>
                <a:alphaOff val="0"/>
              </a:schemeClr>
            </a:fillRef>
            <a:effectRef idx="0">
              <a:schemeClr val="accent5">
                <a:hueOff val="-3973551"/>
                <a:satOff val="15924"/>
                <a:lumOff val="3451"/>
                <a:alphaOff val="0"/>
              </a:schemeClr>
            </a:effectRef>
            <a:fontRef idx="minor">
              <a:schemeClr val="lt1"/>
            </a:fontRef>
          </p:style>
        </p:sp>
        <p:sp>
          <p:nvSpPr>
            <p:cNvPr id="6" name="角丸四角形 4"/>
            <p:cNvSpPr/>
            <p:nvPr/>
          </p:nvSpPr>
          <p:spPr>
            <a:xfrm>
              <a:off x="21801" y="1859398"/>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r>
                <a:rPr lang="en-US" altLang="ja-JP" sz="2000">
                  <a:solidFill>
                    <a:srgbClr val="1F497D">
                      <a:lumMod val="75000"/>
                    </a:srgbClr>
                  </a:solidFill>
                </a:rPr>
                <a:t>(4)</a:t>
              </a:r>
              <a:r>
                <a:rPr lang="ja-JP" altLang="en-US" sz="2000">
                  <a:solidFill>
                    <a:srgbClr val="1F497D">
                      <a:lumMod val="75000"/>
                    </a:srgbClr>
                  </a:solidFill>
                </a:rPr>
                <a:t>教育の原理とわが国における社会教育の意義・発展・特質</a:t>
              </a:r>
              <a:endParaRPr lang="ja-JP" altLang="en-US" sz="2000" dirty="0">
                <a:solidFill>
                  <a:srgbClr val="1F497D">
                    <a:lumMod val="75000"/>
                  </a:srgb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lang="ja-JP" altLang="en-US" smtClean="0">
                <a:ln w="0">
                  <a:solidFill>
                    <a:prstClr val="white"/>
                  </a:solidFill>
                </a:ln>
                <a:solidFill>
                  <a:srgbClr val="1F497D"/>
                </a:solidFill>
                <a:effectLst>
                  <a:outerShdw blurRad="38100" dist="19050" dir="2700000" algn="tl" rotWithShape="0">
                    <a:prstClr val="black">
                      <a:alpha val="40000"/>
                    </a:prstClr>
                  </a:outerShdw>
                </a:effectLst>
              </a:rPr>
              <a:pPr/>
              <a:t>34</a:t>
            </a:fld>
            <a:endParaRPr lang="ja-JP" altLang="en-US" dirty="0">
              <a:ln w="0">
                <a:solidFill>
                  <a:prstClr val="white"/>
                </a:solidFill>
              </a:ln>
              <a:solidFill>
                <a:srgbClr val="1F497D"/>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2778007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ja-JP" sz="3200" kern="1200" dirty="0">
                <a:solidFill>
                  <a:schemeClr val="lt1"/>
                </a:solidFill>
                <a:effectLst/>
                <a:latin typeface="+mn-lt"/>
                <a:ea typeface="+mn-ea"/>
                <a:cs typeface="+mn-cs"/>
              </a:rPr>
              <a:t>教育</a:t>
            </a:r>
            <a:r>
              <a:rPr kumimoji="1" lang="ja-JP" altLang="en-US" sz="3200" kern="1200" dirty="0">
                <a:solidFill>
                  <a:schemeClr val="lt1"/>
                </a:solidFill>
                <a:effectLst/>
                <a:latin typeface="+mn-lt"/>
                <a:ea typeface="+mn-ea"/>
                <a:cs typeface="+mn-cs"/>
              </a:rPr>
              <a:t>を考える　</a:t>
            </a:r>
            <a:r>
              <a:rPr lang="ja-JP" altLang="en-US" sz="4000" dirty="0">
                <a:solidFill>
                  <a:schemeClr val="bg1"/>
                </a:solidFill>
              </a:rPr>
              <a:t>不満だったこと</a:t>
            </a:r>
            <a:r>
              <a:rPr lang="ja-JP" altLang="en-US" dirty="0">
                <a:solidFill>
                  <a:schemeClr val="bg1"/>
                </a:solidFill>
              </a:rPr>
              <a:t>（昨年例）</a:t>
            </a:r>
            <a:endParaRPr kumimoji="1" lang="ja-JP" altLang="en-US" sz="5400" dirty="0"/>
          </a:p>
        </p:txBody>
      </p:sp>
      <p:sp>
        <p:nvSpPr>
          <p:cNvPr id="3" name="コンテンツ プレースホルダー 2"/>
          <p:cNvSpPr>
            <a:spLocks noGrp="1"/>
          </p:cNvSpPr>
          <p:nvPr>
            <p:ph idx="1"/>
          </p:nvPr>
        </p:nvSpPr>
        <p:spPr>
          <a:xfrm>
            <a:off x="470284" y="1559433"/>
            <a:ext cx="8229600" cy="4891088"/>
          </a:xfrm>
        </p:spPr>
        <p:txBody>
          <a:bodyPr numCol="2">
            <a:noAutofit/>
          </a:bodyPr>
          <a:lstStyle/>
          <a:p>
            <a:pPr rtl="0" eaLnBrk="1" latinLnBrk="0" hangingPunct="1"/>
            <a:r>
              <a:rPr lang="ja-JP" altLang="en-US" sz="2000" dirty="0">
                <a:effectLst/>
              </a:rPr>
              <a:t>性教育教えない</a:t>
            </a:r>
            <a:endParaRPr lang="en-US" altLang="ja-JP" sz="2000" dirty="0">
              <a:effectLst/>
            </a:endParaRPr>
          </a:p>
          <a:p>
            <a:pPr rtl="0" eaLnBrk="1" latinLnBrk="0" hangingPunct="1"/>
            <a:r>
              <a:rPr lang="ja-JP" altLang="en-US" sz="2000" dirty="0"/>
              <a:t>授業がつまらない</a:t>
            </a:r>
            <a:endParaRPr lang="en-US" altLang="ja-JP" sz="2000" dirty="0"/>
          </a:p>
          <a:p>
            <a:pPr rtl="0" eaLnBrk="1" latinLnBrk="0" hangingPunct="1"/>
            <a:r>
              <a:rPr lang="ja-JP" altLang="en-US" sz="2000" dirty="0"/>
              <a:t>教師の言行不一致</a:t>
            </a:r>
            <a:endParaRPr lang="en-US" altLang="ja-JP" sz="2000" dirty="0"/>
          </a:p>
          <a:p>
            <a:pPr rtl="0" eaLnBrk="1" latinLnBrk="0" hangingPunct="1"/>
            <a:r>
              <a:rPr lang="ja-JP" altLang="en-US" sz="2000" dirty="0"/>
              <a:t>集団行動の強制</a:t>
            </a:r>
            <a:endParaRPr lang="en-US" altLang="ja-JP" sz="2000" dirty="0"/>
          </a:p>
          <a:p>
            <a:pPr rtl="0" eaLnBrk="1" latinLnBrk="0" hangingPunct="1"/>
            <a:r>
              <a:rPr lang="ja-JP" altLang="en-US" sz="2000" dirty="0"/>
              <a:t>えこひいき　交流分析</a:t>
            </a:r>
            <a:endParaRPr lang="en-US" altLang="ja-JP" sz="2000" dirty="0"/>
          </a:p>
          <a:p>
            <a:pPr rtl="0" eaLnBrk="1" latinLnBrk="0" hangingPunct="1"/>
            <a:r>
              <a:rPr lang="ja-JP" altLang="en-US" sz="2000" dirty="0"/>
              <a:t>バイト</a:t>
            </a:r>
            <a:endParaRPr lang="en-US" altLang="ja-JP" sz="2000" dirty="0"/>
          </a:p>
          <a:p>
            <a:pPr rtl="0" eaLnBrk="1" latinLnBrk="0" hangingPunct="1"/>
            <a:r>
              <a:rPr lang="ja-JP" altLang="en-US" sz="2000" dirty="0"/>
              <a:t>運動会苦手</a:t>
            </a:r>
            <a:endParaRPr lang="en-US" altLang="ja-JP" sz="2000" dirty="0"/>
          </a:p>
          <a:p>
            <a:pPr rtl="0" eaLnBrk="1" latinLnBrk="0" hangingPunct="1"/>
            <a:r>
              <a:rPr lang="ja-JP" altLang="en-US" sz="2000" dirty="0"/>
              <a:t>職業学べない</a:t>
            </a:r>
            <a:endParaRPr lang="en-US" altLang="ja-JP" sz="2000" dirty="0"/>
          </a:p>
          <a:p>
            <a:r>
              <a:rPr lang="ja-JP" altLang="en-US" sz="2000" dirty="0"/>
              <a:t>スピードがのろい　反転授業</a:t>
            </a:r>
            <a:endParaRPr lang="en-US" altLang="ja-JP" sz="2000" dirty="0"/>
          </a:p>
          <a:p>
            <a:r>
              <a:rPr lang="ja-JP" altLang="en-US" sz="2000" dirty="0"/>
              <a:t>脱学校論</a:t>
            </a:r>
            <a:endParaRPr lang="en-US" altLang="ja-JP" sz="2000" dirty="0"/>
          </a:p>
          <a:p>
            <a:r>
              <a:rPr lang="ja-JP" altLang="en-US" sz="2000" dirty="0"/>
              <a:t>道徳の押し付け</a:t>
            </a:r>
            <a:endParaRPr lang="en-US" altLang="ja-JP" sz="2000" dirty="0"/>
          </a:p>
          <a:p>
            <a:r>
              <a:rPr lang="ja-JP" altLang="en-US" sz="2000" dirty="0"/>
              <a:t>自転車禁止</a:t>
            </a:r>
            <a:endParaRPr lang="en-US" altLang="ja-JP" sz="2000" dirty="0"/>
          </a:p>
          <a:p>
            <a:r>
              <a:rPr lang="ja-JP" altLang="en-US" sz="2000" dirty="0"/>
              <a:t>先生がまちまち</a:t>
            </a:r>
            <a:endParaRPr lang="en-US" altLang="ja-JP" sz="2000" dirty="0"/>
          </a:p>
          <a:p>
            <a:endParaRPr lang="en-US" altLang="ja-JP" sz="2000" dirty="0"/>
          </a:p>
          <a:p>
            <a:endParaRPr lang="en-US" altLang="ja-JP" sz="2000" dirty="0"/>
          </a:p>
          <a:p>
            <a:endParaRPr lang="en-US" altLang="ja-JP" sz="2000" dirty="0"/>
          </a:p>
          <a:p>
            <a:endParaRPr lang="en-US" altLang="ja-JP" sz="2000" dirty="0"/>
          </a:p>
          <a:p>
            <a:endParaRPr lang="en-US" altLang="ja-JP" sz="2000" dirty="0"/>
          </a:p>
          <a:p>
            <a:endParaRPr lang="en-US" altLang="ja-JP" sz="2000" dirty="0"/>
          </a:p>
          <a:p>
            <a:endParaRPr lang="en-US" altLang="ja-JP" sz="2000" dirty="0"/>
          </a:p>
          <a:p>
            <a:endParaRPr lang="en-US" altLang="ja-JP" sz="2000" dirty="0"/>
          </a:p>
          <a:p>
            <a:endParaRPr lang="en-US" altLang="ja-JP" sz="2000" dirty="0"/>
          </a:p>
          <a:p>
            <a:r>
              <a:rPr lang="ja-JP" altLang="en-US" sz="2000" dirty="0"/>
              <a:t>施設不平等</a:t>
            </a:r>
            <a:endParaRPr lang="en-US" altLang="ja-JP" sz="2000" dirty="0"/>
          </a:p>
          <a:p>
            <a:r>
              <a:rPr lang="en-US" altLang="ja-JP" sz="2000" dirty="0"/>
              <a:t>PTA </a:t>
            </a:r>
            <a:r>
              <a:rPr lang="ja-JP" altLang="en-US" sz="2000" dirty="0"/>
              <a:t>一部の偏り　学童クラブ</a:t>
            </a:r>
            <a:endParaRPr lang="en-US" altLang="ja-JP" sz="2000" dirty="0"/>
          </a:p>
          <a:p>
            <a:r>
              <a:rPr lang="ja-JP" altLang="en-US" sz="2000" dirty="0"/>
              <a:t>毎日宿題　課題時間　自由時間</a:t>
            </a:r>
            <a:endParaRPr lang="en-US" altLang="ja-JP" sz="2000" dirty="0"/>
          </a:p>
          <a:p>
            <a:r>
              <a:rPr lang="ja-JP" altLang="en-US" sz="2000" dirty="0"/>
              <a:t>担任による差</a:t>
            </a:r>
            <a:endParaRPr lang="en-US" altLang="ja-JP" sz="2000" dirty="0"/>
          </a:p>
          <a:p>
            <a:r>
              <a:rPr lang="ja-JP" altLang="en-US" sz="2000" dirty="0"/>
              <a:t>ゆとり廃止</a:t>
            </a:r>
            <a:endParaRPr lang="en-US" altLang="ja-JP" sz="2000" dirty="0"/>
          </a:p>
          <a:p>
            <a:r>
              <a:rPr lang="ja-JP" altLang="en-US" sz="2000" dirty="0"/>
              <a:t>全員一致行動　</a:t>
            </a:r>
            <a:endParaRPr lang="en-US" altLang="ja-JP" sz="2000" dirty="0"/>
          </a:p>
          <a:p>
            <a:r>
              <a:rPr lang="ja-JP" altLang="en-US" sz="2000" dirty="0"/>
              <a:t>説教</a:t>
            </a:r>
            <a:r>
              <a:rPr lang="en-US" altLang="ja-JP" sz="2000" dirty="0"/>
              <a:t>×</a:t>
            </a:r>
            <a:r>
              <a:rPr lang="ja-JP" altLang="en-US" sz="2000" dirty="0"/>
              <a:t>　管理</a:t>
            </a:r>
            <a:endParaRPr lang="en-US" altLang="ja-JP" sz="2000" dirty="0"/>
          </a:p>
          <a:p>
            <a:r>
              <a:rPr lang="ja-JP" altLang="en-US" sz="2000" dirty="0"/>
              <a:t>アサーション</a:t>
            </a:r>
            <a:endParaRPr lang="en-US" altLang="ja-JP" sz="2000" dirty="0"/>
          </a:p>
          <a:p>
            <a:r>
              <a:rPr lang="ja-JP" altLang="en-US" sz="2000" dirty="0"/>
              <a:t>外出禁止</a:t>
            </a:r>
            <a:endParaRPr lang="en-US" altLang="ja-JP" sz="2000" dirty="0"/>
          </a:p>
          <a:p>
            <a:r>
              <a:rPr lang="ja-JP" altLang="en-US" sz="2000" dirty="0"/>
              <a:t>いじめ</a:t>
            </a:r>
            <a:endParaRPr lang="en-US" altLang="ja-JP" sz="2000" dirty="0"/>
          </a:p>
          <a:p>
            <a:r>
              <a:rPr lang="ja-JP" altLang="en-US" sz="2000" dirty="0"/>
              <a:t>先生の一言</a:t>
            </a:r>
          </a:p>
          <a:p>
            <a:r>
              <a:rPr lang="ja-JP" altLang="en-US" sz="2000" dirty="0"/>
              <a:t>合唱苦手</a:t>
            </a:r>
          </a:p>
          <a:p>
            <a:endParaRPr lang="en-US" altLang="ja-JP" sz="2000" dirty="0"/>
          </a:p>
          <a:p>
            <a:endParaRPr lang="en-US" altLang="ja-JP" sz="2000" dirty="0"/>
          </a:p>
          <a:p>
            <a:endParaRPr lang="en-US" altLang="ja-JP" sz="2000" dirty="0"/>
          </a:p>
          <a:p>
            <a:endParaRPr lang="en-US" altLang="ja-JP" sz="2000" dirty="0"/>
          </a:p>
          <a:p>
            <a:endParaRPr lang="en-US" altLang="ja-JP" sz="2000" dirty="0"/>
          </a:p>
          <a:p>
            <a:endParaRPr lang="en-US" altLang="ja-JP" sz="2000" dirty="0"/>
          </a:p>
          <a:p>
            <a:endParaRPr lang="en-US" altLang="ja-JP" sz="2000" dirty="0"/>
          </a:p>
          <a:p>
            <a:endParaRPr lang="en-US" altLang="ja-JP" sz="2000" dirty="0"/>
          </a:p>
          <a:p>
            <a:endParaRPr lang="en-US" altLang="ja-JP" sz="2000" dirty="0"/>
          </a:p>
          <a:p>
            <a:endParaRPr lang="ja-JP" altLang="ja-JP" sz="2000" dirty="0"/>
          </a:p>
        </p:txBody>
      </p:sp>
      <p:grpSp>
        <p:nvGrpSpPr>
          <p:cNvPr id="4" name="グループ化 3"/>
          <p:cNvGrpSpPr/>
          <p:nvPr/>
        </p:nvGrpSpPr>
        <p:grpSpPr>
          <a:xfrm>
            <a:off x="0" y="-9195"/>
            <a:ext cx="8712968" cy="446599"/>
            <a:chOff x="0" y="1837597"/>
            <a:chExt cx="8712968" cy="446599"/>
          </a:xfrm>
        </p:grpSpPr>
        <p:sp>
          <p:nvSpPr>
            <p:cNvPr id="5" name="角丸四角形 4"/>
            <p:cNvSpPr/>
            <p:nvPr/>
          </p:nvSpPr>
          <p:spPr>
            <a:xfrm>
              <a:off x="0" y="1837597"/>
              <a:ext cx="8712968" cy="446599"/>
            </a:xfrm>
            <a:prstGeom prst="roundRect">
              <a:avLst/>
            </a:prstGeom>
          </p:spPr>
          <p:style>
            <a:lnRef idx="2">
              <a:schemeClr val="lt1">
                <a:hueOff val="0"/>
                <a:satOff val="0"/>
                <a:lumOff val="0"/>
                <a:alphaOff val="0"/>
              </a:schemeClr>
            </a:lnRef>
            <a:fillRef idx="1">
              <a:schemeClr val="accent5">
                <a:hueOff val="-3973551"/>
                <a:satOff val="15924"/>
                <a:lumOff val="3451"/>
                <a:alphaOff val="0"/>
              </a:schemeClr>
            </a:fillRef>
            <a:effectRef idx="0">
              <a:schemeClr val="accent5">
                <a:hueOff val="-3973551"/>
                <a:satOff val="15924"/>
                <a:lumOff val="3451"/>
                <a:alphaOff val="0"/>
              </a:schemeClr>
            </a:effectRef>
            <a:fontRef idx="minor">
              <a:schemeClr val="lt1"/>
            </a:fontRef>
          </p:style>
        </p:sp>
        <p:sp>
          <p:nvSpPr>
            <p:cNvPr id="6" name="角丸四角形 4"/>
            <p:cNvSpPr/>
            <p:nvPr/>
          </p:nvSpPr>
          <p:spPr>
            <a:xfrm>
              <a:off x="21801" y="1859398"/>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r>
                <a:rPr lang="en-US" altLang="ja-JP" sz="2000">
                  <a:solidFill>
                    <a:srgbClr val="1F497D">
                      <a:lumMod val="75000"/>
                    </a:srgbClr>
                  </a:solidFill>
                </a:rPr>
                <a:t>(4)</a:t>
              </a:r>
              <a:r>
                <a:rPr lang="ja-JP" altLang="en-US" sz="2000">
                  <a:solidFill>
                    <a:srgbClr val="1F497D">
                      <a:lumMod val="75000"/>
                    </a:srgbClr>
                  </a:solidFill>
                </a:rPr>
                <a:t>教育の原理とわが国における社会教育の意義・発展・特質</a:t>
              </a:r>
              <a:endParaRPr lang="ja-JP" altLang="en-US" sz="2000" dirty="0">
                <a:solidFill>
                  <a:srgbClr val="1F497D">
                    <a:lumMod val="75000"/>
                  </a:srgb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lang="ja-JP" altLang="en-US" smtClean="0">
                <a:ln w="0">
                  <a:solidFill>
                    <a:prstClr val="white"/>
                  </a:solidFill>
                </a:ln>
                <a:solidFill>
                  <a:srgbClr val="1F497D"/>
                </a:solidFill>
                <a:effectLst>
                  <a:outerShdw blurRad="38100" dist="19050" dir="2700000" algn="tl" rotWithShape="0">
                    <a:prstClr val="black">
                      <a:alpha val="40000"/>
                    </a:prstClr>
                  </a:outerShdw>
                </a:effectLst>
              </a:rPr>
              <a:pPr/>
              <a:t>35</a:t>
            </a:fld>
            <a:endParaRPr lang="ja-JP" altLang="en-US" dirty="0">
              <a:ln w="0">
                <a:solidFill>
                  <a:prstClr val="white"/>
                </a:solidFill>
              </a:ln>
              <a:solidFill>
                <a:srgbClr val="1F497D"/>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679692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ja-JP" sz="3200" kern="1200" dirty="0">
                <a:solidFill>
                  <a:schemeClr val="lt1"/>
                </a:solidFill>
                <a:effectLst/>
                <a:latin typeface="+mn-lt"/>
                <a:ea typeface="+mn-ea"/>
                <a:cs typeface="+mn-cs"/>
              </a:rPr>
              <a:t>教育</a:t>
            </a:r>
            <a:r>
              <a:rPr kumimoji="1" lang="ja-JP" altLang="en-US" sz="3200" kern="1200" dirty="0">
                <a:solidFill>
                  <a:schemeClr val="lt1"/>
                </a:solidFill>
                <a:effectLst/>
                <a:latin typeface="+mn-lt"/>
                <a:ea typeface="+mn-ea"/>
                <a:cs typeface="+mn-cs"/>
              </a:rPr>
              <a:t>を考える　</a:t>
            </a:r>
            <a:r>
              <a:rPr lang="ja-JP" altLang="en-US" sz="3200" dirty="0">
                <a:solidFill>
                  <a:schemeClr val="bg1"/>
                </a:solidFill>
              </a:rPr>
              <a:t>「わが国の学校教育はこうする」</a:t>
            </a:r>
            <a:endParaRPr kumimoji="1" lang="ja-JP" altLang="en-US" dirty="0"/>
          </a:p>
        </p:txBody>
      </p:sp>
      <p:sp>
        <p:nvSpPr>
          <p:cNvPr id="3" name="コンテンツ プレースホルダー 2"/>
          <p:cNvSpPr>
            <a:spLocks noGrp="1"/>
          </p:cNvSpPr>
          <p:nvPr>
            <p:ph idx="1"/>
          </p:nvPr>
        </p:nvSpPr>
        <p:spPr>
          <a:xfrm>
            <a:off x="437174" y="1577886"/>
            <a:ext cx="8455306" cy="4914989"/>
          </a:xfrm>
        </p:spPr>
        <p:txBody>
          <a:bodyPr numCol="2">
            <a:normAutofit fontScale="55000" lnSpcReduction="20000"/>
          </a:bodyPr>
          <a:lstStyle/>
          <a:p>
            <a:pPr rtl="0" eaLnBrk="1" latinLnBrk="0" hangingPunct="1"/>
            <a:r>
              <a:rPr lang="ja-JP" altLang="en-US" dirty="0">
                <a:effectLst/>
              </a:rPr>
              <a:t>自律を重んじる　自主運営と責任</a:t>
            </a:r>
            <a:endParaRPr lang="en-US" altLang="ja-JP" dirty="0">
              <a:effectLst/>
            </a:endParaRPr>
          </a:p>
          <a:p>
            <a:pPr rtl="0" eaLnBrk="1" latinLnBrk="0" hangingPunct="1"/>
            <a:r>
              <a:rPr lang="ja-JP" altLang="en-US" dirty="0"/>
              <a:t>やりたいことをやれる</a:t>
            </a:r>
            <a:endParaRPr lang="en-US" altLang="ja-JP" dirty="0"/>
          </a:p>
          <a:p>
            <a:pPr rtl="0" eaLnBrk="1" latinLnBrk="0" hangingPunct="1"/>
            <a:r>
              <a:rPr lang="ja-JP" altLang="en-US" dirty="0"/>
              <a:t>研究できる</a:t>
            </a:r>
            <a:endParaRPr lang="en-US" altLang="ja-JP" dirty="0"/>
          </a:p>
          <a:p>
            <a:pPr rtl="0" eaLnBrk="1" latinLnBrk="0" hangingPunct="1"/>
            <a:r>
              <a:rPr lang="ja-JP" altLang="en-US" dirty="0"/>
              <a:t>キャリア教育　狭めないこと</a:t>
            </a:r>
            <a:endParaRPr lang="en-US" altLang="ja-JP" dirty="0"/>
          </a:p>
          <a:p>
            <a:pPr rtl="0" eaLnBrk="1" latinLnBrk="0" hangingPunct="1"/>
            <a:r>
              <a:rPr lang="ja-JP" altLang="en-US" dirty="0"/>
              <a:t>聞ける</a:t>
            </a:r>
            <a:endParaRPr lang="en-US" altLang="ja-JP" dirty="0"/>
          </a:p>
          <a:p>
            <a:pPr rtl="0" eaLnBrk="1" latinLnBrk="0" hangingPunct="1"/>
            <a:r>
              <a:rPr lang="ja-JP" altLang="en-US" dirty="0"/>
              <a:t>苦手な先生がその科目を担当</a:t>
            </a:r>
            <a:endParaRPr lang="en-US" altLang="ja-JP" dirty="0"/>
          </a:p>
          <a:p>
            <a:pPr rtl="0" eaLnBrk="1" latinLnBrk="0" hangingPunct="1"/>
            <a:r>
              <a:rPr lang="ja-JP" altLang="en-US" dirty="0"/>
              <a:t>学園菜園　ビオトープ</a:t>
            </a:r>
            <a:endParaRPr lang="en-US" altLang="ja-JP" dirty="0"/>
          </a:p>
          <a:p>
            <a:pPr rtl="0" eaLnBrk="1" latinLnBrk="0" hangingPunct="1"/>
            <a:r>
              <a:rPr lang="ja-JP" altLang="en-US" dirty="0"/>
              <a:t>地域人材の授業</a:t>
            </a:r>
            <a:endParaRPr lang="en-US" altLang="ja-JP" dirty="0"/>
          </a:p>
          <a:p>
            <a:pPr rtl="0" eaLnBrk="1" latinLnBrk="0" hangingPunct="1"/>
            <a:r>
              <a:rPr lang="ja-JP" altLang="en-US" dirty="0"/>
              <a:t>生徒の個性</a:t>
            </a:r>
            <a:endParaRPr lang="en-US" altLang="ja-JP" dirty="0"/>
          </a:p>
          <a:p>
            <a:pPr rtl="0" eaLnBrk="1" latinLnBrk="0" hangingPunct="1"/>
            <a:r>
              <a:rPr lang="ja-JP" altLang="en-US" dirty="0"/>
              <a:t>教員がカウンセラー</a:t>
            </a:r>
            <a:endParaRPr lang="en-US" altLang="ja-JP" dirty="0"/>
          </a:p>
          <a:p>
            <a:pPr rtl="0" eaLnBrk="1" latinLnBrk="0" hangingPunct="1"/>
            <a:r>
              <a:rPr lang="ja-JP" altLang="en-US" dirty="0"/>
              <a:t>個人力と団結力</a:t>
            </a:r>
            <a:endParaRPr lang="en-US" altLang="ja-JP" dirty="0"/>
          </a:p>
          <a:p>
            <a:pPr rtl="0" eaLnBrk="1" latinLnBrk="0" hangingPunct="1"/>
            <a:r>
              <a:rPr lang="ja-JP" altLang="en-US" dirty="0"/>
              <a:t>食事</a:t>
            </a:r>
            <a:endParaRPr lang="en-US" altLang="ja-JP" dirty="0"/>
          </a:p>
          <a:p>
            <a:pPr rtl="0" eaLnBrk="1" latinLnBrk="0" hangingPunct="1"/>
            <a:r>
              <a:rPr lang="ja-JP" altLang="en-US" dirty="0"/>
              <a:t>自由度の高い部活</a:t>
            </a:r>
            <a:endParaRPr lang="en-US" altLang="ja-JP" dirty="0"/>
          </a:p>
          <a:p>
            <a:pPr rtl="0" eaLnBrk="1" latinLnBrk="0" hangingPunct="1"/>
            <a:r>
              <a:rPr lang="ja-JP" altLang="en-US" dirty="0"/>
              <a:t>中高一貫</a:t>
            </a:r>
            <a:endParaRPr lang="en-US" altLang="ja-JP" dirty="0"/>
          </a:p>
          <a:p>
            <a:pPr rtl="0" eaLnBrk="1" latinLnBrk="0" hangingPunct="1"/>
            <a:r>
              <a:rPr lang="ja-JP" altLang="en-US" dirty="0"/>
              <a:t>二人授業</a:t>
            </a:r>
            <a:endParaRPr lang="en-US" altLang="ja-JP" dirty="0"/>
          </a:p>
          <a:p>
            <a:pPr rtl="0" eaLnBrk="1" latinLnBrk="0" hangingPunct="1"/>
            <a:r>
              <a:rPr lang="ja-JP" altLang="en-US" dirty="0"/>
              <a:t>子どもの意思最優先</a:t>
            </a:r>
            <a:endParaRPr lang="en-US" altLang="ja-JP" dirty="0"/>
          </a:p>
          <a:p>
            <a:pPr rtl="0" eaLnBrk="1" latinLnBrk="0" hangingPunct="1"/>
            <a:r>
              <a:rPr lang="ja-JP" altLang="en-US" dirty="0"/>
              <a:t>こどもの居場所</a:t>
            </a:r>
            <a:endParaRPr lang="en-US" altLang="ja-JP" dirty="0"/>
          </a:p>
          <a:p>
            <a:pPr rtl="0" eaLnBrk="1" latinLnBrk="0" hangingPunct="1"/>
            <a:r>
              <a:rPr lang="ja-JP" altLang="en-US" dirty="0"/>
              <a:t>不満を教員以外に相談できる</a:t>
            </a:r>
            <a:endParaRPr lang="en-US" altLang="ja-JP" dirty="0"/>
          </a:p>
          <a:p>
            <a:pPr rtl="0" eaLnBrk="1" latinLnBrk="0" hangingPunct="1"/>
            <a:r>
              <a:rPr lang="ja-JP" altLang="en-US" dirty="0"/>
              <a:t>高齢者との交流</a:t>
            </a:r>
            <a:endParaRPr lang="en-US" altLang="ja-JP" dirty="0"/>
          </a:p>
          <a:p>
            <a:pPr rtl="0" eaLnBrk="1" latinLnBrk="0" hangingPunct="1"/>
            <a:r>
              <a:rPr lang="ja-JP" altLang="en-US" dirty="0"/>
              <a:t>モンスターを巻き込む</a:t>
            </a:r>
            <a:endParaRPr lang="en-US" altLang="ja-JP" dirty="0"/>
          </a:p>
          <a:p>
            <a:pPr rtl="0" eaLnBrk="1" latinLnBrk="0" hangingPunct="1"/>
            <a:r>
              <a:rPr lang="ja-JP" altLang="en-US" dirty="0"/>
              <a:t>チームティーチング</a:t>
            </a:r>
            <a:endParaRPr lang="en-US" altLang="ja-JP" dirty="0"/>
          </a:p>
          <a:p>
            <a:pPr rtl="0" eaLnBrk="1" latinLnBrk="0" hangingPunct="1"/>
            <a:r>
              <a:rPr lang="ja-JP" altLang="en-US" dirty="0"/>
              <a:t>ビブリオバトル</a:t>
            </a:r>
            <a:endParaRPr lang="en-US" altLang="ja-JP" dirty="0"/>
          </a:p>
          <a:p>
            <a:pPr rtl="0" eaLnBrk="1" latinLnBrk="0" hangingPunct="1"/>
            <a:r>
              <a:rPr lang="ja-JP" altLang="en-US" dirty="0"/>
              <a:t>教師負担軽減</a:t>
            </a:r>
            <a:endParaRPr lang="en-US" altLang="ja-JP" dirty="0"/>
          </a:p>
          <a:p>
            <a:pPr rtl="0" eaLnBrk="1" latinLnBrk="0" hangingPunct="1"/>
            <a:r>
              <a:rPr lang="ja-JP" altLang="en-US" dirty="0"/>
              <a:t>ネチケット</a:t>
            </a:r>
            <a:endParaRPr lang="en-US" altLang="ja-JP" dirty="0"/>
          </a:p>
          <a:p>
            <a:pPr marL="0" indent="0">
              <a:buNone/>
            </a:pPr>
            <a:endParaRPr lang="en-US" altLang="ja-JP" dirty="0"/>
          </a:p>
          <a:p>
            <a:pPr marL="0" indent="0">
              <a:buNone/>
            </a:pPr>
            <a:r>
              <a:rPr lang="ja-JP" altLang="en-US" dirty="0"/>
              <a:t>西村美東士コメント「科学と文学による真実探求」</a:t>
            </a:r>
            <a:endParaRPr lang="en-US" altLang="ja-JP" dirty="0"/>
          </a:p>
          <a:p>
            <a:pPr marL="0" indent="0">
              <a:buNone/>
            </a:pPr>
            <a:r>
              <a:rPr lang="ja-JP" altLang="en-US" dirty="0"/>
              <a:t>「寄り添う」というベテランの言葉が出てきたが、疑問がある。科学や文学であれば、そういう常套句を避けて、真実に迫る言葉を使おうとするはずである。</a:t>
            </a:r>
            <a:endParaRPr lang="en-US" altLang="ja-JP" dirty="0"/>
          </a:p>
          <a:p>
            <a:pPr rtl="0" eaLnBrk="1" latinLnBrk="0" hangingPunct="1"/>
            <a:endParaRPr lang="en-US" altLang="ja-JP" dirty="0"/>
          </a:p>
          <a:p>
            <a:pPr rtl="0" eaLnBrk="1" latinLnBrk="0" hangingPunct="1"/>
            <a:endParaRPr lang="en-US" altLang="ja-JP" dirty="0"/>
          </a:p>
          <a:p>
            <a:pPr rtl="0" eaLnBrk="1" latinLnBrk="0" hangingPunct="1"/>
            <a:endParaRPr lang="ja-JP" altLang="ja-JP" dirty="0">
              <a:effectLst/>
            </a:endParaRPr>
          </a:p>
        </p:txBody>
      </p:sp>
      <p:grpSp>
        <p:nvGrpSpPr>
          <p:cNvPr id="4" name="グループ化 3"/>
          <p:cNvGrpSpPr/>
          <p:nvPr/>
        </p:nvGrpSpPr>
        <p:grpSpPr>
          <a:xfrm>
            <a:off x="0" y="-9195"/>
            <a:ext cx="8712968" cy="446599"/>
            <a:chOff x="0" y="1837597"/>
            <a:chExt cx="8712968" cy="446599"/>
          </a:xfrm>
        </p:grpSpPr>
        <p:sp>
          <p:nvSpPr>
            <p:cNvPr id="5" name="角丸四角形 4"/>
            <p:cNvSpPr/>
            <p:nvPr/>
          </p:nvSpPr>
          <p:spPr>
            <a:xfrm>
              <a:off x="0" y="1837597"/>
              <a:ext cx="8712968" cy="446599"/>
            </a:xfrm>
            <a:prstGeom prst="roundRect">
              <a:avLst/>
            </a:prstGeom>
          </p:spPr>
          <p:style>
            <a:lnRef idx="2">
              <a:schemeClr val="lt1">
                <a:hueOff val="0"/>
                <a:satOff val="0"/>
                <a:lumOff val="0"/>
                <a:alphaOff val="0"/>
              </a:schemeClr>
            </a:lnRef>
            <a:fillRef idx="1">
              <a:schemeClr val="accent5">
                <a:hueOff val="-3973551"/>
                <a:satOff val="15924"/>
                <a:lumOff val="3451"/>
                <a:alphaOff val="0"/>
              </a:schemeClr>
            </a:fillRef>
            <a:effectRef idx="0">
              <a:schemeClr val="accent5">
                <a:hueOff val="-3973551"/>
                <a:satOff val="15924"/>
                <a:lumOff val="3451"/>
                <a:alphaOff val="0"/>
              </a:schemeClr>
            </a:effectRef>
            <a:fontRef idx="minor">
              <a:schemeClr val="lt1"/>
            </a:fontRef>
          </p:style>
        </p:sp>
        <p:sp>
          <p:nvSpPr>
            <p:cNvPr id="6" name="角丸四角形 4"/>
            <p:cNvSpPr/>
            <p:nvPr/>
          </p:nvSpPr>
          <p:spPr>
            <a:xfrm>
              <a:off x="21801" y="1859398"/>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r>
                <a:rPr lang="en-US" altLang="ja-JP" sz="2000">
                  <a:solidFill>
                    <a:srgbClr val="1F497D">
                      <a:lumMod val="75000"/>
                    </a:srgbClr>
                  </a:solidFill>
                </a:rPr>
                <a:t>(4)</a:t>
              </a:r>
              <a:r>
                <a:rPr lang="ja-JP" altLang="en-US" sz="2000">
                  <a:solidFill>
                    <a:srgbClr val="1F497D">
                      <a:lumMod val="75000"/>
                    </a:srgbClr>
                  </a:solidFill>
                </a:rPr>
                <a:t>教育の原理とわが国における社会教育の意義・発展・特質</a:t>
              </a:r>
              <a:endParaRPr lang="ja-JP" altLang="en-US" sz="2000" dirty="0">
                <a:solidFill>
                  <a:srgbClr val="1F497D">
                    <a:lumMod val="75000"/>
                  </a:srgb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lang="ja-JP" altLang="en-US" smtClean="0">
                <a:ln w="0">
                  <a:solidFill>
                    <a:prstClr val="white"/>
                  </a:solidFill>
                </a:ln>
                <a:solidFill>
                  <a:srgbClr val="1F497D"/>
                </a:solidFill>
                <a:effectLst>
                  <a:outerShdw blurRad="38100" dist="19050" dir="2700000" algn="tl" rotWithShape="0">
                    <a:prstClr val="black">
                      <a:alpha val="40000"/>
                    </a:prstClr>
                  </a:outerShdw>
                </a:effectLst>
              </a:rPr>
              <a:pPr/>
              <a:t>36</a:t>
            </a:fld>
            <a:endParaRPr lang="ja-JP" altLang="en-US" dirty="0">
              <a:ln w="0">
                <a:solidFill>
                  <a:prstClr val="white"/>
                </a:solidFill>
              </a:ln>
              <a:solidFill>
                <a:srgbClr val="1F497D"/>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2435509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rtl="0" eaLnBrk="1" latinLnBrk="0" hangingPunct="1"/>
            <a:r>
              <a:rPr kumimoji="1" lang="ja-JP" altLang="ja-JP" sz="3200" kern="1200" dirty="0">
                <a:solidFill>
                  <a:schemeClr val="lt1"/>
                </a:solidFill>
                <a:effectLst/>
                <a:latin typeface="+mn-lt"/>
                <a:ea typeface="+mn-ea"/>
                <a:cs typeface="+mn-cs"/>
              </a:rPr>
              <a:t>教育</a:t>
            </a:r>
            <a:r>
              <a:rPr lang="ja-JP" altLang="en-US" sz="3200" dirty="0">
                <a:solidFill>
                  <a:schemeClr val="lt1"/>
                </a:solidFill>
                <a:latin typeface="+mn-lt"/>
                <a:ea typeface="+mn-ea"/>
                <a:cs typeface="+mn-cs"/>
              </a:rPr>
              <a:t>の原則</a:t>
            </a:r>
            <a:endParaRPr kumimoji="1" lang="ja-JP" altLang="en-US" dirty="0"/>
          </a:p>
        </p:txBody>
      </p:sp>
      <p:sp>
        <p:nvSpPr>
          <p:cNvPr id="3" name="コンテンツ プレースホルダー 2"/>
          <p:cNvSpPr>
            <a:spLocks noGrp="1"/>
          </p:cNvSpPr>
          <p:nvPr>
            <p:ph idx="1"/>
          </p:nvPr>
        </p:nvSpPr>
        <p:spPr/>
        <p:txBody>
          <a:bodyPr>
            <a:normAutofit/>
          </a:bodyPr>
          <a:lstStyle/>
          <a:p>
            <a:pPr rtl="0" eaLnBrk="1" latinLnBrk="0" hangingPunct="1">
              <a:buFont typeface="Wingdings" panose="05000000000000000000" pitchFamily="2" charset="2"/>
              <a:buChar char="ü"/>
            </a:pPr>
            <a:r>
              <a:rPr lang="ja-JP" altLang="en-US" dirty="0">
                <a:effectLst/>
              </a:rPr>
              <a:t>価値の伝承と創造　</a:t>
            </a:r>
            <a:r>
              <a:rPr lang="en-US" altLang="ja-JP" dirty="0">
                <a:effectLst/>
              </a:rPr>
              <a:t>VR</a:t>
            </a:r>
            <a:r>
              <a:rPr lang="ja-JP" altLang="en-US" dirty="0" err="1">
                <a:effectLst/>
              </a:rPr>
              <a:t>、</a:t>
            </a:r>
            <a:r>
              <a:rPr lang="ja-JP" altLang="en-US" dirty="0">
                <a:effectLst/>
              </a:rPr>
              <a:t>二次元：ロックフェス</a:t>
            </a:r>
            <a:endParaRPr lang="en-US" altLang="ja-JP" dirty="0">
              <a:effectLst/>
            </a:endParaRPr>
          </a:p>
          <a:p>
            <a:pPr rtl="0" eaLnBrk="1" latinLnBrk="0" hangingPunct="1">
              <a:buFont typeface="Wingdings" panose="05000000000000000000" pitchFamily="2" charset="2"/>
              <a:buChar char="ü"/>
            </a:pPr>
            <a:r>
              <a:rPr lang="en-US" altLang="ja-JP" dirty="0">
                <a:effectLst/>
              </a:rPr>
              <a:t>PDCA =</a:t>
            </a:r>
            <a:r>
              <a:rPr lang="ja-JP" altLang="en-US" dirty="0">
                <a:effectLst/>
              </a:rPr>
              <a:t>教育目標の設定と到達度評価</a:t>
            </a:r>
            <a:endParaRPr lang="en-US" altLang="ja-JP" dirty="0">
              <a:effectLst/>
            </a:endParaRPr>
          </a:p>
          <a:p>
            <a:pPr marL="0" indent="0" rtl="0" eaLnBrk="1" latinLnBrk="0" hangingPunct="1">
              <a:buNone/>
            </a:pPr>
            <a:r>
              <a:rPr lang="ja-JP" altLang="en-US" dirty="0"/>
              <a:t>例　目標達成の重視</a:t>
            </a:r>
            <a:r>
              <a:rPr lang="en-US" altLang="ja-JP" dirty="0"/>
              <a:t>=</a:t>
            </a:r>
            <a:r>
              <a:rPr lang="ja-JP" altLang="en-US" dirty="0"/>
              <a:t>契約学習</a:t>
            </a:r>
            <a:endParaRPr lang="en-US" altLang="ja-JP" dirty="0"/>
          </a:p>
          <a:p>
            <a:pPr rtl="0" eaLnBrk="1" latinLnBrk="0" hangingPunct="1">
              <a:buFont typeface="Wingdings" panose="05000000000000000000" pitchFamily="2" charset="2"/>
              <a:buChar char="ü"/>
            </a:pPr>
            <a:endParaRPr lang="ja-JP" altLang="ja-JP" dirty="0">
              <a:effectLst/>
            </a:endParaRPr>
          </a:p>
        </p:txBody>
      </p:sp>
      <p:grpSp>
        <p:nvGrpSpPr>
          <p:cNvPr id="4" name="グループ化 3"/>
          <p:cNvGrpSpPr/>
          <p:nvPr/>
        </p:nvGrpSpPr>
        <p:grpSpPr>
          <a:xfrm>
            <a:off x="0" y="-9195"/>
            <a:ext cx="8712968" cy="446599"/>
            <a:chOff x="0" y="1837597"/>
            <a:chExt cx="8712968" cy="446599"/>
          </a:xfrm>
        </p:grpSpPr>
        <p:sp>
          <p:nvSpPr>
            <p:cNvPr id="5" name="角丸四角形 4"/>
            <p:cNvSpPr/>
            <p:nvPr/>
          </p:nvSpPr>
          <p:spPr>
            <a:xfrm>
              <a:off x="0" y="1837597"/>
              <a:ext cx="8712968" cy="446599"/>
            </a:xfrm>
            <a:prstGeom prst="roundRect">
              <a:avLst/>
            </a:prstGeom>
          </p:spPr>
          <p:style>
            <a:lnRef idx="2">
              <a:schemeClr val="lt1">
                <a:hueOff val="0"/>
                <a:satOff val="0"/>
                <a:lumOff val="0"/>
                <a:alphaOff val="0"/>
              </a:schemeClr>
            </a:lnRef>
            <a:fillRef idx="1">
              <a:schemeClr val="accent5">
                <a:hueOff val="-3973551"/>
                <a:satOff val="15924"/>
                <a:lumOff val="3451"/>
                <a:alphaOff val="0"/>
              </a:schemeClr>
            </a:fillRef>
            <a:effectRef idx="0">
              <a:schemeClr val="accent5">
                <a:hueOff val="-3973551"/>
                <a:satOff val="15924"/>
                <a:lumOff val="3451"/>
                <a:alphaOff val="0"/>
              </a:schemeClr>
            </a:effectRef>
            <a:fontRef idx="minor">
              <a:schemeClr val="lt1"/>
            </a:fontRef>
          </p:style>
        </p:sp>
        <p:sp>
          <p:nvSpPr>
            <p:cNvPr id="6" name="角丸四角形 4"/>
            <p:cNvSpPr/>
            <p:nvPr/>
          </p:nvSpPr>
          <p:spPr>
            <a:xfrm>
              <a:off x="21801" y="1859398"/>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a:solidFill>
                    <a:schemeClr val="tx2">
                      <a:lumMod val="75000"/>
                    </a:schemeClr>
                  </a:solidFill>
                </a:rPr>
                <a:t>(4)</a:t>
              </a:r>
              <a:r>
                <a:rPr lang="ja-JP" altLang="en-US" sz="2000" kern="1200">
                  <a:solidFill>
                    <a:schemeClr val="tx2">
                      <a:lumMod val="75000"/>
                    </a:schemeClr>
                  </a:solidFill>
                </a:rPr>
                <a:t>教育の原理とわが国における社会教育の意義・発展・特質</a:t>
              </a:r>
              <a:endParaRPr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37</a:t>
            </a:fld>
            <a:endParaRPr kumimoji="1" lang="ja-JP" altLang="en-US" dirty="0"/>
          </a:p>
        </p:txBody>
      </p:sp>
    </p:spTree>
    <p:extLst>
      <p:ext uri="{BB962C8B-B14F-4D97-AF65-F5344CB8AC3E}">
        <p14:creationId xmlns:p14="http://schemas.microsoft.com/office/powerpoint/2010/main" val="3892906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1801" y="421595"/>
            <a:ext cx="9097047" cy="487125"/>
          </a:xfrm>
        </p:spPr>
        <p:txBody>
          <a:bodyPr>
            <a:normAutofit/>
          </a:bodyPr>
          <a:lstStyle/>
          <a:p>
            <a:pPr lvl="0"/>
            <a:r>
              <a:rPr lang="ja-JP" altLang="en-US" sz="2400" dirty="0">
                <a:solidFill>
                  <a:schemeClr val="bg1"/>
                </a:solidFill>
              </a:rPr>
              <a:t>ペダゴジーとアンドラゴジー（</a:t>
            </a:r>
            <a:r>
              <a:rPr lang="en-US" altLang="ja-JP" sz="2400" dirty="0">
                <a:solidFill>
                  <a:schemeClr val="bg1"/>
                </a:solidFill>
              </a:rPr>
              <a:t>M.</a:t>
            </a:r>
            <a:r>
              <a:rPr lang="ja-JP" altLang="en-US" sz="2400" dirty="0">
                <a:solidFill>
                  <a:schemeClr val="bg1"/>
                </a:solidFill>
              </a:rPr>
              <a:t>ノールズ「成人学習者」</a:t>
            </a:r>
            <a:r>
              <a:rPr lang="en-US" altLang="ja-JP" sz="2400" dirty="0">
                <a:solidFill>
                  <a:schemeClr val="bg1"/>
                </a:solidFill>
              </a:rPr>
              <a:t>1973</a:t>
            </a:r>
            <a:r>
              <a:rPr lang="ja-JP" altLang="en-US" sz="2400" dirty="0">
                <a:solidFill>
                  <a:schemeClr val="bg1"/>
                </a:solidFill>
              </a:rPr>
              <a:t>年）</a:t>
            </a:r>
            <a:endParaRPr kumimoji="1" lang="ja-JP" altLang="en-US" sz="2400" dirty="0">
              <a:solidFill>
                <a:schemeClr val="bg1"/>
              </a:solidFill>
            </a:endParaRPr>
          </a:p>
        </p:txBody>
      </p:sp>
      <p:graphicFrame>
        <p:nvGraphicFramePr>
          <p:cNvPr id="9" name="コンテンツ プレースホルダー 8"/>
          <p:cNvGraphicFramePr>
            <a:graphicFrameLocks noGrp="1"/>
          </p:cNvGraphicFramePr>
          <p:nvPr>
            <p:ph idx="1"/>
            <p:extLst>
              <p:ext uri="{D42A27DB-BD31-4B8C-83A1-F6EECF244321}">
                <p14:modId xmlns:p14="http://schemas.microsoft.com/office/powerpoint/2010/main" val="1250538838"/>
              </p:ext>
            </p:extLst>
          </p:nvPr>
        </p:nvGraphicFramePr>
        <p:xfrm>
          <a:off x="899592" y="1016586"/>
          <a:ext cx="7524328" cy="5657850"/>
        </p:xfrm>
        <a:graphic>
          <a:graphicData uri="http://schemas.openxmlformats.org/drawingml/2006/table">
            <a:tbl>
              <a:tblPr>
                <a:tableStyleId>{5C22544A-7EE6-4342-B048-85BDC9FD1C3A}</a:tableStyleId>
              </a:tblPr>
              <a:tblGrid>
                <a:gridCol w="2469641">
                  <a:extLst>
                    <a:ext uri="{9D8B030D-6E8A-4147-A177-3AD203B41FA5}">
                      <a16:colId xmlns:a16="http://schemas.microsoft.com/office/drawing/2014/main" val="20000"/>
                    </a:ext>
                  </a:extLst>
                </a:gridCol>
                <a:gridCol w="1846461">
                  <a:extLst>
                    <a:ext uri="{9D8B030D-6E8A-4147-A177-3AD203B41FA5}">
                      <a16:colId xmlns:a16="http://schemas.microsoft.com/office/drawing/2014/main" val="20001"/>
                    </a:ext>
                  </a:extLst>
                </a:gridCol>
                <a:gridCol w="3208226">
                  <a:extLst>
                    <a:ext uri="{9D8B030D-6E8A-4147-A177-3AD203B41FA5}">
                      <a16:colId xmlns:a16="http://schemas.microsoft.com/office/drawing/2014/main" val="20002"/>
                    </a:ext>
                  </a:extLst>
                </a:gridCol>
              </a:tblGrid>
              <a:tr h="171450">
                <a:tc>
                  <a:txBody>
                    <a:bodyPr/>
                    <a:lstStyle/>
                    <a:p>
                      <a:pPr algn="l" fontAlgn="ctr"/>
                      <a:r>
                        <a:rPr lang="zh-TW" altLang="en-US" sz="1800" u="none" strike="noStrike" dirty="0">
                          <a:effectLst/>
                        </a:rPr>
                        <a:t>［理論的前提］</a:t>
                      </a:r>
                      <a:endParaRPr lang="zh-TW"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｛ペダゴジー｝</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dirty="0">
                          <a:effectLst/>
                        </a:rPr>
                        <a:t>｛アンドラゴジー｝</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0"/>
                  </a:ext>
                </a:extLst>
              </a:tr>
              <a:tr h="171450">
                <a:tc>
                  <a:txBody>
                    <a:bodyPr/>
                    <a:lstStyle/>
                    <a:p>
                      <a:pPr algn="l" fontAlgn="ctr"/>
                      <a:r>
                        <a:rPr lang="ja-JP" altLang="en-US" sz="1800" u="none" strike="noStrike">
                          <a:effectLst/>
                        </a:rPr>
                        <a:t>○自己概念</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依存性</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増大する自律性</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1"/>
                  </a:ext>
                </a:extLst>
              </a:tr>
              <a:tr h="171450">
                <a:tc>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en-US" sz="1800" u="none" strike="noStrike">
                          <a:effectLst/>
                        </a:rPr>
                        <a:t>dependency</a:t>
                      </a:r>
                      <a:endParaRPr 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en-US" sz="1800" u="none" strike="noStrike">
                          <a:effectLst/>
                        </a:rPr>
                        <a:t>self-directiveness</a:t>
                      </a:r>
                      <a:endParaRPr 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2"/>
                  </a:ext>
                </a:extLst>
              </a:tr>
              <a:tr h="171450">
                <a:tc>
                  <a:txBody>
                    <a:bodyPr/>
                    <a:lstStyle/>
                    <a:p>
                      <a:pPr algn="l" fontAlgn="ctr"/>
                      <a:r>
                        <a:rPr lang="ja-JP" altLang="en-US" sz="1800" u="none" strike="noStrike">
                          <a:effectLst/>
                        </a:rPr>
                        <a:t>○経験</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dirty="0">
                          <a:effectLst/>
                        </a:rPr>
                        <a:t>役立たない</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dirty="0">
                          <a:effectLst/>
                        </a:rPr>
                        <a:t>豊かな学習資源である</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3"/>
                  </a:ext>
                </a:extLst>
              </a:tr>
              <a:tr h="342900">
                <a:tc>
                  <a:txBody>
                    <a:bodyPr/>
                    <a:lstStyle/>
                    <a:p>
                      <a:pPr algn="l" fontAlgn="ctr"/>
                      <a:r>
                        <a:rPr lang="ja-JP" altLang="en-US" sz="1800" u="none" strike="noStrike">
                          <a:effectLst/>
                        </a:rPr>
                        <a:t>○レディネス</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800" u="none" strike="noStrike" dirty="0">
                          <a:effectLst/>
                        </a:rPr>
                        <a:t>生物学的発達</a:t>
                      </a:r>
                      <a:endParaRPr lang="en-US" altLang="ja-JP" sz="18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800" b="0" i="0" u="none" strike="noStrike" dirty="0">
                          <a:solidFill>
                            <a:srgbClr val="000000"/>
                          </a:solidFill>
                          <a:effectLst/>
                          <a:latin typeface="ＭＳ Ｐゴシック" panose="020B0600070205080204" pitchFamily="50" charset="-128"/>
                          <a:ea typeface="+mn-ea"/>
                        </a:rPr>
                        <a:t>社会的圧力</a:t>
                      </a:r>
                    </a:p>
                  </a:txBody>
                  <a:tcPr marL="9525" marR="9525" marT="9525" marB="0" anchor="ctr"/>
                </a:tc>
                <a:tc>
                  <a:txBody>
                    <a:bodyPr/>
                    <a:lstStyle/>
                    <a:p>
                      <a:pPr algn="l" fontAlgn="ctr"/>
                      <a:r>
                        <a:rPr lang="ja-JP" altLang="en-US" sz="1800" u="none" strike="noStrike">
                          <a:effectLst/>
                        </a:rPr>
                        <a:t>社会的役割の発達課題</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4"/>
                  </a:ext>
                </a:extLst>
              </a:tr>
              <a:tr h="171450">
                <a:tc>
                  <a:txBody>
                    <a:bodyPr/>
                    <a:lstStyle/>
                    <a:p>
                      <a:pPr algn="l" fontAlgn="ctr"/>
                      <a:r>
                        <a:rPr lang="ja-JP" altLang="en-US" sz="1800" u="none" strike="noStrike">
                          <a:effectLst/>
                        </a:rPr>
                        <a:t>○時間的展望</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dirty="0">
                          <a:effectLst/>
                        </a:rPr>
                        <a:t>待時性</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即時性</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5"/>
                  </a:ext>
                </a:extLst>
              </a:tr>
              <a:tr h="171450">
                <a:tc>
                  <a:txBody>
                    <a:bodyPr/>
                    <a:lstStyle/>
                    <a:p>
                      <a:pPr algn="l" fontAlgn="ctr"/>
                      <a:r>
                        <a:rPr lang="ja-JP" altLang="en-US" sz="1800" u="none" strike="noStrike">
                          <a:effectLst/>
                        </a:rPr>
                        <a:t>○学習への導入</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科目中心</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課題中心</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6"/>
                  </a:ext>
                </a:extLst>
              </a:tr>
              <a:tr h="171450">
                <a:tc>
                  <a:txBody>
                    <a:bodyPr/>
                    <a:lstStyle/>
                    <a:p>
                      <a:pPr algn="l" fontAlgn="ctr"/>
                      <a:r>
                        <a:rPr lang="ja-JP" altLang="en-US" sz="1800" u="none" strike="noStrike">
                          <a:effectLst/>
                        </a:rPr>
                        <a:t>［学習場面の構成］</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｛ペダゴジー｝</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｛アンドラゴジー｝</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7"/>
                  </a:ext>
                </a:extLst>
              </a:tr>
              <a:tr h="171450">
                <a:tc>
                  <a:txBody>
                    <a:bodyPr/>
                    <a:lstStyle/>
                    <a:p>
                      <a:pPr algn="l" fontAlgn="ctr"/>
                      <a:r>
                        <a:rPr lang="ja-JP" altLang="en-US" sz="1800" u="none" strike="noStrike">
                          <a:effectLst/>
                        </a:rPr>
                        <a:t>○学習環境</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権威志向</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dirty="0">
                          <a:effectLst/>
                        </a:rPr>
                        <a:t>相互協力</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8"/>
                  </a:ext>
                </a:extLst>
              </a:tr>
              <a:tr h="171450">
                <a:tc>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フォーマル</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インフォーマル</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9"/>
                  </a:ext>
                </a:extLst>
              </a:tr>
              <a:tr h="171450">
                <a:tc>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競争的</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共働的・他を尊重</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0"/>
                  </a:ext>
                </a:extLst>
              </a:tr>
              <a:tr h="171450">
                <a:tc>
                  <a:txBody>
                    <a:bodyPr/>
                    <a:lstStyle/>
                    <a:p>
                      <a:pPr algn="l" fontAlgn="ctr"/>
                      <a:r>
                        <a:rPr lang="ja-JP" altLang="en-US" sz="1800" u="none" strike="noStrike">
                          <a:effectLst/>
                        </a:rPr>
                        <a:t>○計画立案</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教師による</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相互的な立案</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1"/>
                  </a:ext>
                </a:extLst>
              </a:tr>
              <a:tr h="171450">
                <a:tc>
                  <a:txBody>
                    <a:bodyPr/>
                    <a:lstStyle/>
                    <a:p>
                      <a:pPr algn="l" fontAlgn="ctr"/>
                      <a:r>
                        <a:rPr lang="ja-JP" altLang="en-US" sz="1800" u="none" strike="noStrike">
                          <a:effectLst/>
                        </a:rPr>
                        <a:t>○ニーズの診断</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教師による</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相互的な自己診断</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2"/>
                  </a:ext>
                </a:extLst>
              </a:tr>
              <a:tr h="171450">
                <a:tc>
                  <a:txBody>
                    <a:bodyPr/>
                    <a:lstStyle/>
                    <a:p>
                      <a:pPr algn="l" fontAlgn="ctr"/>
                      <a:r>
                        <a:rPr lang="ja-JP" altLang="en-US" sz="1800" u="none" strike="noStrike">
                          <a:effectLst/>
                        </a:rPr>
                        <a:t>○目標設定</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教師による</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相互的な協議</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3"/>
                  </a:ext>
                </a:extLst>
              </a:tr>
              <a:tr h="171450">
                <a:tc>
                  <a:txBody>
                    <a:bodyPr/>
                    <a:lstStyle/>
                    <a:p>
                      <a:pPr algn="l" fontAlgn="ctr"/>
                      <a:r>
                        <a:rPr lang="ja-JP" altLang="en-US" sz="1800" u="none" strike="noStrike">
                          <a:effectLst/>
                        </a:rPr>
                        <a:t>○学習様式</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科目の論理</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レディネスに対応</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4"/>
                  </a:ext>
                </a:extLst>
              </a:tr>
              <a:tr h="171450">
                <a:tc>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内容単元</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問題単元</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5"/>
                  </a:ext>
                </a:extLst>
              </a:tr>
              <a:tr h="171450">
                <a:tc>
                  <a:txBody>
                    <a:bodyPr/>
                    <a:lstStyle/>
                    <a:p>
                      <a:pPr algn="l" fontAlgn="ctr"/>
                      <a:r>
                        <a:rPr lang="ja-JP" altLang="en-US" sz="1800" u="none" strike="noStrike">
                          <a:effectLst/>
                        </a:rPr>
                        <a:t>○学習活動</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伝達の技術</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実験的方法（探求）</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6"/>
                  </a:ext>
                </a:extLst>
              </a:tr>
              <a:tr h="342900">
                <a:tc>
                  <a:txBody>
                    <a:bodyPr/>
                    <a:lstStyle/>
                    <a:p>
                      <a:pPr algn="l" fontAlgn="ctr"/>
                      <a:r>
                        <a:rPr lang="ja-JP" altLang="en-US" sz="1800" u="none" strike="noStrike">
                          <a:effectLst/>
                        </a:rPr>
                        <a:t>○評価</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a:effectLst/>
                        </a:rPr>
                        <a:t>教師による</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u="none" strike="noStrike" dirty="0">
                          <a:effectLst/>
                        </a:rPr>
                        <a:t>相互的なニーズの再診断</a:t>
                      </a:r>
                      <a:br>
                        <a:rPr lang="ja-JP" altLang="en-US" sz="1800" u="none" strike="noStrike" dirty="0">
                          <a:effectLst/>
                        </a:rPr>
                      </a:br>
                      <a:r>
                        <a:rPr lang="ja-JP" altLang="en-US" sz="1800" u="none" strike="noStrike" dirty="0">
                          <a:effectLst/>
                        </a:rPr>
                        <a:t>相互的なプログラム測定</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7"/>
                  </a:ext>
                </a:extLst>
              </a:tr>
            </a:tbl>
          </a:graphicData>
        </a:graphic>
      </p:graphicFrame>
      <p:grpSp>
        <p:nvGrpSpPr>
          <p:cNvPr id="4" name="グループ化 3"/>
          <p:cNvGrpSpPr/>
          <p:nvPr/>
        </p:nvGrpSpPr>
        <p:grpSpPr>
          <a:xfrm>
            <a:off x="0" y="-9195"/>
            <a:ext cx="8712968" cy="446599"/>
            <a:chOff x="0" y="1837597"/>
            <a:chExt cx="8712968" cy="446599"/>
          </a:xfrm>
        </p:grpSpPr>
        <p:sp>
          <p:nvSpPr>
            <p:cNvPr id="5" name="角丸四角形 4"/>
            <p:cNvSpPr/>
            <p:nvPr/>
          </p:nvSpPr>
          <p:spPr>
            <a:xfrm>
              <a:off x="0" y="1837597"/>
              <a:ext cx="8712968" cy="446599"/>
            </a:xfrm>
            <a:prstGeom prst="roundRect">
              <a:avLst/>
            </a:prstGeom>
          </p:spPr>
          <p:style>
            <a:lnRef idx="2">
              <a:schemeClr val="lt1">
                <a:hueOff val="0"/>
                <a:satOff val="0"/>
                <a:lumOff val="0"/>
                <a:alphaOff val="0"/>
              </a:schemeClr>
            </a:lnRef>
            <a:fillRef idx="1">
              <a:schemeClr val="accent5">
                <a:hueOff val="-3973551"/>
                <a:satOff val="15924"/>
                <a:lumOff val="3451"/>
                <a:alphaOff val="0"/>
              </a:schemeClr>
            </a:fillRef>
            <a:effectRef idx="0">
              <a:schemeClr val="accent5">
                <a:hueOff val="-3973551"/>
                <a:satOff val="15924"/>
                <a:lumOff val="3451"/>
                <a:alphaOff val="0"/>
              </a:schemeClr>
            </a:effectRef>
            <a:fontRef idx="minor">
              <a:schemeClr val="lt1"/>
            </a:fontRef>
          </p:style>
        </p:sp>
        <p:sp>
          <p:nvSpPr>
            <p:cNvPr id="6" name="角丸四角形 4"/>
            <p:cNvSpPr/>
            <p:nvPr/>
          </p:nvSpPr>
          <p:spPr>
            <a:xfrm>
              <a:off x="21801" y="1859398"/>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a:solidFill>
                    <a:schemeClr val="tx2">
                      <a:lumMod val="75000"/>
                    </a:schemeClr>
                  </a:solidFill>
                </a:rPr>
                <a:t>(4)</a:t>
              </a:r>
              <a:r>
                <a:rPr lang="ja-JP" altLang="en-US" sz="2000" kern="1200">
                  <a:solidFill>
                    <a:schemeClr val="tx2">
                      <a:lumMod val="75000"/>
                    </a:schemeClr>
                  </a:solidFill>
                </a:rPr>
                <a:t>教育の原理とわが国における社会教育の意義・発展・特質</a:t>
              </a:r>
              <a:endParaRPr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38</a:t>
            </a:fld>
            <a:endParaRPr kumimoji="1" lang="ja-JP" altLang="en-US" dirty="0"/>
          </a:p>
        </p:txBody>
      </p:sp>
    </p:spTree>
    <p:extLst>
      <p:ext uri="{BB962C8B-B14F-4D97-AF65-F5344CB8AC3E}">
        <p14:creationId xmlns:p14="http://schemas.microsoft.com/office/powerpoint/2010/main" val="1348389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rtl="0" eaLnBrk="1" latinLnBrk="0" hangingPunct="1"/>
            <a:r>
              <a:rPr kumimoji="1" lang="ja-JP" altLang="en-US" dirty="0">
                <a:solidFill>
                  <a:schemeClr val="bg1"/>
                </a:solidFill>
              </a:rPr>
              <a:t>生涯学習の定義</a:t>
            </a:r>
          </a:p>
        </p:txBody>
      </p:sp>
      <p:sp>
        <p:nvSpPr>
          <p:cNvPr id="3" name="コンテンツ プレースホルダー 2"/>
          <p:cNvSpPr>
            <a:spLocks noGrp="1"/>
          </p:cNvSpPr>
          <p:nvPr>
            <p:ph idx="1"/>
          </p:nvPr>
        </p:nvSpPr>
        <p:spPr/>
        <p:txBody>
          <a:bodyPr>
            <a:normAutofit/>
          </a:bodyPr>
          <a:lstStyle/>
          <a:p>
            <a:pPr marL="0" indent="0" rtl="0" eaLnBrk="1" latinLnBrk="0" hangingPunct="1">
              <a:buNone/>
            </a:pPr>
            <a:r>
              <a:rPr lang="ja-JP" altLang="en-US" dirty="0"/>
              <a:t>前掲</a:t>
            </a:r>
            <a:r>
              <a:rPr lang="ja-JP" altLang="en-US" dirty="0">
                <a:effectLst/>
              </a:rPr>
              <a:t>柏市計画より</a:t>
            </a:r>
            <a:endParaRPr lang="en-US" altLang="ja-JP" dirty="0">
              <a:effectLst/>
            </a:endParaRPr>
          </a:p>
          <a:p>
            <a:pPr marL="0" indent="0">
              <a:buNone/>
            </a:pPr>
            <a:r>
              <a:rPr lang="ja-JP" altLang="en-US" dirty="0"/>
              <a:t>「 生 涯 学 習 の 定 義 」 は ， 平 成 ２ 年 の 中 央 教 育 審 議 会 答 申 に お いて ，「 生 涯 学 習 は 各 個 人 が 自 発 的 意 思 に 基 づ い て 行 う こ と を 基 本 とし，手段についても必要に 応じて，可能な限り自己に適した手段及び方法を自ら選びながら行うもの」とされています。</a:t>
            </a:r>
          </a:p>
          <a:p>
            <a:pPr marL="0" indent="0" rtl="0" eaLnBrk="1" latinLnBrk="0" hangingPunct="1">
              <a:buNone/>
            </a:pPr>
            <a:endParaRPr lang="ja-JP" altLang="ja-JP" dirty="0">
              <a:effectLst/>
            </a:endParaRPr>
          </a:p>
        </p:txBody>
      </p:sp>
      <p:grpSp>
        <p:nvGrpSpPr>
          <p:cNvPr id="4" name="グループ化 3"/>
          <p:cNvGrpSpPr/>
          <p:nvPr/>
        </p:nvGrpSpPr>
        <p:grpSpPr>
          <a:xfrm>
            <a:off x="0" y="-9195"/>
            <a:ext cx="8712968" cy="446599"/>
            <a:chOff x="0" y="1837597"/>
            <a:chExt cx="8712968" cy="446599"/>
          </a:xfrm>
        </p:grpSpPr>
        <p:sp>
          <p:nvSpPr>
            <p:cNvPr id="5" name="角丸四角形 4"/>
            <p:cNvSpPr/>
            <p:nvPr/>
          </p:nvSpPr>
          <p:spPr>
            <a:xfrm>
              <a:off x="0" y="1837597"/>
              <a:ext cx="8712968" cy="446599"/>
            </a:xfrm>
            <a:prstGeom prst="roundRect">
              <a:avLst/>
            </a:prstGeom>
          </p:spPr>
          <p:style>
            <a:lnRef idx="2">
              <a:schemeClr val="lt1">
                <a:hueOff val="0"/>
                <a:satOff val="0"/>
                <a:lumOff val="0"/>
                <a:alphaOff val="0"/>
              </a:schemeClr>
            </a:lnRef>
            <a:fillRef idx="1">
              <a:schemeClr val="accent5">
                <a:hueOff val="-3973551"/>
                <a:satOff val="15924"/>
                <a:lumOff val="3451"/>
                <a:alphaOff val="0"/>
              </a:schemeClr>
            </a:fillRef>
            <a:effectRef idx="0">
              <a:schemeClr val="accent5">
                <a:hueOff val="-3973551"/>
                <a:satOff val="15924"/>
                <a:lumOff val="3451"/>
                <a:alphaOff val="0"/>
              </a:schemeClr>
            </a:effectRef>
            <a:fontRef idx="minor">
              <a:schemeClr val="lt1"/>
            </a:fontRef>
          </p:style>
        </p:sp>
        <p:sp>
          <p:nvSpPr>
            <p:cNvPr id="6" name="角丸四角形 4"/>
            <p:cNvSpPr/>
            <p:nvPr/>
          </p:nvSpPr>
          <p:spPr>
            <a:xfrm>
              <a:off x="21801" y="1859398"/>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a:solidFill>
                    <a:schemeClr val="tx2">
                      <a:lumMod val="75000"/>
                    </a:schemeClr>
                  </a:solidFill>
                </a:rPr>
                <a:t>(4)</a:t>
              </a:r>
              <a:r>
                <a:rPr lang="ja-JP" altLang="en-US" sz="2000" kern="1200">
                  <a:solidFill>
                    <a:schemeClr val="tx2">
                      <a:lumMod val="75000"/>
                    </a:schemeClr>
                  </a:solidFill>
                </a:rPr>
                <a:t>教育の原理とわが国における社会教育の意義・発展・特質</a:t>
              </a:r>
              <a:endParaRPr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39</a:t>
            </a:fld>
            <a:endParaRPr kumimoji="1" lang="ja-JP" altLang="en-US" dirty="0"/>
          </a:p>
        </p:txBody>
      </p:sp>
    </p:spTree>
    <p:extLst>
      <p:ext uri="{BB962C8B-B14F-4D97-AF65-F5344CB8AC3E}">
        <p14:creationId xmlns:p14="http://schemas.microsoft.com/office/powerpoint/2010/main" val="701266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730" y="444185"/>
            <a:ext cx="8942757" cy="608551"/>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ja-JP" altLang="en-US" dirty="0"/>
              <a:t>価値観ゲーム　互いの異なりを認識する</a:t>
            </a:r>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4</a:t>
            </a:fld>
            <a:endParaRPr kumimoji="1" lang="ja-JP" altLang="en-US" dirty="0"/>
          </a:p>
        </p:txBody>
      </p:sp>
      <p:pic>
        <p:nvPicPr>
          <p:cNvPr id="16" name="コンテンツ プレースホルダー 15">
            <a:extLst>
              <a:ext uri="{FF2B5EF4-FFF2-40B4-BE49-F238E27FC236}">
                <a16:creationId xmlns:a16="http://schemas.microsoft.com/office/drawing/2014/main" id="{18D78404-2568-453C-A8E6-C2EF661303CF}"/>
              </a:ext>
            </a:extLst>
          </p:cNvPr>
          <p:cNvPicPr>
            <a:picLocks noGrp="1" noChangeAspect="1"/>
          </p:cNvPicPr>
          <p:nvPr>
            <p:ph idx="1"/>
          </p:nvPr>
        </p:nvPicPr>
        <p:blipFill>
          <a:blip r:embed="rId3"/>
          <a:stretch>
            <a:fillRect/>
          </a:stretch>
        </p:blipFill>
        <p:spPr>
          <a:xfrm>
            <a:off x="827584" y="1196752"/>
            <a:ext cx="7344816" cy="5585579"/>
          </a:xfrm>
          <a:prstGeom prst="rect">
            <a:avLst/>
          </a:prstGeom>
        </p:spPr>
      </p:pic>
      <p:grpSp>
        <p:nvGrpSpPr>
          <p:cNvPr id="17" name="グループ化 16">
            <a:extLst>
              <a:ext uri="{FF2B5EF4-FFF2-40B4-BE49-F238E27FC236}">
                <a16:creationId xmlns:a16="http://schemas.microsoft.com/office/drawing/2014/main" id="{D4629990-B21F-4A84-9682-6C2B395F423B}"/>
              </a:ext>
            </a:extLst>
          </p:cNvPr>
          <p:cNvGrpSpPr/>
          <p:nvPr/>
        </p:nvGrpSpPr>
        <p:grpSpPr>
          <a:xfrm>
            <a:off x="0" y="-22705"/>
            <a:ext cx="8712968" cy="445159"/>
            <a:chOff x="0" y="1658"/>
            <a:chExt cx="8712968" cy="445159"/>
          </a:xfrm>
        </p:grpSpPr>
        <p:sp>
          <p:nvSpPr>
            <p:cNvPr id="18" name="角丸四角形 4">
              <a:extLst>
                <a:ext uri="{FF2B5EF4-FFF2-40B4-BE49-F238E27FC236}">
                  <a16:creationId xmlns:a16="http://schemas.microsoft.com/office/drawing/2014/main" id="{25766446-2520-4123-93B0-430629721202}"/>
                </a:ext>
              </a:extLst>
            </p:cNvPr>
            <p:cNvSpPr/>
            <p:nvPr/>
          </p:nvSpPr>
          <p:spPr>
            <a:xfrm>
              <a:off x="0" y="1658"/>
              <a:ext cx="8712968" cy="445159"/>
            </a:xfrm>
            <a:prstGeom prst="roundRect">
              <a:avLst/>
            </a:prstGeom>
          </p:spPr>
          <p:style>
            <a:lnRef idx="0">
              <a:schemeClr val="accent6"/>
            </a:lnRef>
            <a:fillRef idx="3">
              <a:schemeClr val="accent6"/>
            </a:fillRef>
            <a:effectRef idx="3">
              <a:schemeClr val="accent6"/>
            </a:effectRef>
            <a:fontRef idx="minor">
              <a:schemeClr val="lt1"/>
            </a:fontRef>
          </p:style>
        </p:sp>
        <p:sp>
          <p:nvSpPr>
            <p:cNvPr id="19" name="角丸四角形 4">
              <a:extLst>
                <a:ext uri="{FF2B5EF4-FFF2-40B4-BE49-F238E27FC236}">
                  <a16:creationId xmlns:a16="http://schemas.microsoft.com/office/drawing/2014/main" id="{670F4DF0-49F1-497B-981A-DBF14CCE6CA6}"/>
                </a:ext>
              </a:extLst>
            </p:cNvPr>
            <p:cNvSpPr/>
            <p:nvPr/>
          </p:nvSpPr>
          <p:spPr>
            <a:xfrm>
              <a:off x="21731" y="23389"/>
              <a:ext cx="8669506" cy="401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kern="1200" dirty="0">
                  <a:solidFill>
                    <a:schemeClr val="tx2">
                      <a:lumMod val="75000"/>
                    </a:schemeClr>
                  </a:solidFill>
                </a:rPr>
                <a:t>ワークショップ・トレーニング</a:t>
              </a:r>
            </a:p>
          </p:txBody>
        </p:sp>
      </p:grpSp>
    </p:spTree>
    <p:extLst>
      <p:ext uri="{BB962C8B-B14F-4D97-AF65-F5344CB8AC3E}">
        <p14:creationId xmlns:p14="http://schemas.microsoft.com/office/powerpoint/2010/main" val="3597132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rtl="0" eaLnBrk="1" latinLnBrk="0" hangingPunct="1"/>
            <a:r>
              <a:rPr kumimoji="1" lang="ja-JP" altLang="en-US" dirty="0">
                <a:solidFill>
                  <a:schemeClr val="bg1"/>
                </a:solidFill>
              </a:rPr>
              <a:t>生涯学習の理念</a:t>
            </a:r>
          </a:p>
        </p:txBody>
      </p:sp>
      <p:sp>
        <p:nvSpPr>
          <p:cNvPr id="3" name="コンテンツ プレースホルダー 2"/>
          <p:cNvSpPr>
            <a:spLocks noGrp="1"/>
          </p:cNvSpPr>
          <p:nvPr>
            <p:ph idx="1"/>
          </p:nvPr>
        </p:nvSpPr>
        <p:spPr/>
        <p:txBody>
          <a:bodyPr>
            <a:normAutofit fontScale="92500" lnSpcReduction="10000"/>
          </a:bodyPr>
          <a:lstStyle/>
          <a:p>
            <a:pPr marL="0" indent="0" rtl="0" eaLnBrk="1" latinLnBrk="0" hangingPunct="1">
              <a:buNone/>
            </a:pPr>
            <a:r>
              <a:rPr lang="ja-JP" altLang="en-US" dirty="0"/>
              <a:t>前掲</a:t>
            </a:r>
            <a:r>
              <a:rPr lang="ja-JP" altLang="en-US" dirty="0">
                <a:effectLst/>
              </a:rPr>
              <a:t>柏市計画より</a:t>
            </a:r>
            <a:endParaRPr lang="en-US" altLang="ja-JP" dirty="0">
              <a:effectLst/>
            </a:endParaRPr>
          </a:p>
          <a:p>
            <a:pPr marL="0" indent="0">
              <a:buNone/>
            </a:pPr>
            <a:r>
              <a:rPr lang="ja-JP" altLang="en-US" dirty="0"/>
              <a:t>平 成 １ ８ 年 の 教 育 基 本 法 改 正 に よ り ，「 生 涯 学 習 の 理 念 」が 条 文に追加されました。 </a:t>
            </a:r>
            <a:endParaRPr lang="en-US" altLang="ja-JP" dirty="0"/>
          </a:p>
          <a:p>
            <a:pPr marL="0" indent="0">
              <a:buNone/>
            </a:pPr>
            <a:r>
              <a:rPr lang="ja-JP" altLang="en-US" dirty="0"/>
              <a:t>教育基本法第３条</a:t>
            </a:r>
            <a:endParaRPr lang="en-US" altLang="ja-JP" dirty="0"/>
          </a:p>
          <a:p>
            <a:pPr marL="0" indent="0">
              <a:buNone/>
            </a:pPr>
            <a:r>
              <a:rPr lang="ja-JP" altLang="en-US" dirty="0"/>
              <a:t>国民一人一人が，自己の人格を磨き，豊かな人生を送ることが で き る よ う ， そ の 生 涯 に わ た っ て ， あ ら ゆ る 機 会 に ， あ ら ゆ る 場 所において学習することができ，その成果を適切に生かすことのできる社会の実現がはかられなければならない。　→社会形成者としての表現に変えたい</a:t>
            </a:r>
            <a:endParaRPr lang="ja-JP" altLang="ja-JP" dirty="0">
              <a:effectLst/>
            </a:endParaRPr>
          </a:p>
        </p:txBody>
      </p:sp>
      <p:grpSp>
        <p:nvGrpSpPr>
          <p:cNvPr id="4" name="グループ化 3"/>
          <p:cNvGrpSpPr/>
          <p:nvPr/>
        </p:nvGrpSpPr>
        <p:grpSpPr>
          <a:xfrm>
            <a:off x="0" y="-9195"/>
            <a:ext cx="8712968" cy="446599"/>
            <a:chOff x="0" y="1837597"/>
            <a:chExt cx="8712968" cy="446599"/>
          </a:xfrm>
        </p:grpSpPr>
        <p:sp>
          <p:nvSpPr>
            <p:cNvPr id="5" name="角丸四角形 4"/>
            <p:cNvSpPr/>
            <p:nvPr/>
          </p:nvSpPr>
          <p:spPr>
            <a:xfrm>
              <a:off x="0" y="1837597"/>
              <a:ext cx="8712968" cy="446599"/>
            </a:xfrm>
            <a:prstGeom prst="roundRect">
              <a:avLst/>
            </a:prstGeom>
          </p:spPr>
          <p:style>
            <a:lnRef idx="2">
              <a:schemeClr val="lt1">
                <a:hueOff val="0"/>
                <a:satOff val="0"/>
                <a:lumOff val="0"/>
                <a:alphaOff val="0"/>
              </a:schemeClr>
            </a:lnRef>
            <a:fillRef idx="1">
              <a:schemeClr val="accent5">
                <a:hueOff val="-3973551"/>
                <a:satOff val="15924"/>
                <a:lumOff val="3451"/>
                <a:alphaOff val="0"/>
              </a:schemeClr>
            </a:fillRef>
            <a:effectRef idx="0">
              <a:schemeClr val="accent5">
                <a:hueOff val="-3973551"/>
                <a:satOff val="15924"/>
                <a:lumOff val="3451"/>
                <a:alphaOff val="0"/>
              </a:schemeClr>
            </a:effectRef>
            <a:fontRef idx="minor">
              <a:schemeClr val="lt1"/>
            </a:fontRef>
          </p:style>
        </p:sp>
        <p:sp>
          <p:nvSpPr>
            <p:cNvPr id="6" name="角丸四角形 4"/>
            <p:cNvSpPr/>
            <p:nvPr/>
          </p:nvSpPr>
          <p:spPr>
            <a:xfrm>
              <a:off x="21801" y="1859398"/>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a:solidFill>
                    <a:schemeClr val="tx2">
                      <a:lumMod val="75000"/>
                    </a:schemeClr>
                  </a:solidFill>
                </a:rPr>
                <a:t>(4)</a:t>
              </a:r>
              <a:r>
                <a:rPr lang="ja-JP" altLang="en-US" sz="2000" kern="1200">
                  <a:solidFill>
                    <a:schemeClr val="tx2">
                      <a:lumMod val="75000"/>
                    </a:schemeClr>
                  </a:solidFill>
                </a:rPr>
                <a:t>教育の原理とわが国における社会教育の意義・発展・特質</a:t>
              </a:r>
              <a:endParaRPr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40</a:t>
            </a:fld>
            <a:endParaRPr kumimoji="1" lang="ja-JP" altLang="en-US" dirty="0"/>
          </a:p>
        </p:txBody>
      </p:sp>
    </p:spTree>
    <p:extLst>
      <p:ext uri="{BB962C8B-B14F-4D97-AF65-F5344CB8AC3E}">
        <p14:creationId xmlns:p14="http://schemas.microsoft.com/office/powerpoint/2010/main" val="2466385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rtl="0" eaLnBrk="1" latinLnBrk="0" hangingPunct="1"/>
            <a:r>
              <a:rPr kumimoji="1" lang="ja-JP" altLang="en-US" dirty="0">
                <a:solidFill>
                  <a:schemeClr val="bg1"/>
                </a:solidFill>
              </a:rPr>
              <a:t>社会教育と生涯学習推進行政</a:t>
            </a:r>
          </a:p>
        </p:txBody>
      </p:sp>
      <p:sp>
        <p:nvSpPr>
          <p:cNvPr id="3" name="コンテンツ プレースホルダー 2"/>
          <p:cNvSpPr>
            <a:spLocks noGrp="1"/>
          </p:cNvSpPr>
          <p:nvPr>
            <p:ph idx="1"/>
          </p:nvPr>
        </p:nvSpPr>
        <p:spPr>
          <a:xfrm>
            <a:off x="457200" y="1600200"/>
            <a:ext cx="8229600" cy="5213176"/>
          </a:xfrm>
        </p:spPr>
        <p:txBody>
          <a:bodyPr>
            <a:normAutofit/>
          </a:bodyPr>
          <a:lstStyle/>
          <a:p>
            <a:pPr marL="0" indent="0" rtl="0" eaLnBrk="1" latinLnBrk="0" hangingPunct="1">
              <a:buNone/>
            </a:pPr>
            <a:r>
              <a:rPr lang="ja-JP" altLang="en-US" dirty="0"/>
              <a:t>前掲</a:t>
            </a:r>
            <a:r>
              <a:rPr lang="ja-JP" altLang="en-US" dirty="0">
                <a:effectLst/>
              </a:rPr>
              <a:t>柏市計画より</a:t>
            </a:r>
            <a:endParaRPr lang="en-US" altLang="ja-JP" dirty="0">
              <a:effectLst/>
            </a:endParaRPr>
          </a:p>
          <a:p>
            <a:pPr marL="0" indent="0" rtl="0" eaLnBrk="1" latinLnBrk="0" hangingPunct="1">
              <a:buNone/>
            </a:pPr>
            <a:endParaRPr lang="en-US" altLang="ja-JP" dirty="0">
              <a:effectLst/>
            </a:endParaRPr>
          </a:p>
        </p:txBody>
      </p:sp>
      <p:grpSp>
        <p:nvGrpSpPr>
          <p:cNvPr id="4" name="グループ化 3"/>
          <p:cNvGrpSpPr/>
          <p:nvPr/>
        </p:nvGrpSpPr>
        <p:grpSpPr>
          <a:xfrm>
            <a:off x="0" y="-9195"/>
            <a:ext cx="8712968" cy="446599"/>
            <a:chOff x="0" y="1837597"/>
            <a:chExt cx="8712968" cy="446599"/>
          </a:xfrm>
        </p:grpSpPr>
        <p:sp>
          <p:nvSpPr>
            <p:cNvPr id="5" name="角丸四角形 4"/>
            <p:cNvSpPr/>
            <p:nvPr/>
          </p:nvSpPr>
          <p:spPr>
            <a:xfrm>
              <a:off x="0" y="1837597"/>
              <a:ext cx="8712968" cy="446599"/>
            </a:xfrm>
            <a:prstGeom prst="roundRect">
              <a:avLst/>
            </a:prstGeom>
          </p:spPr>
          <p:style>
            <a:lnRef idx="2">
              <a:schemeClr val="lt1">
                <a:hueOff val="0"/>
                <a:satOff val="0"/>
                <a:lumOff val="0"/>
                <a:alphaOff val="0"/>
              </a:schemeClr>
            </a:lnRef>
            <a:fillRef idx="1">
              <a:schemeClr val="accent5">
                <a:hueOff val="-3973551"/>
                <a:satOff val="15924"/>
                <a:lumOff val="3451"/>
                <a:alphaOff val="0"/>
              </a:schemeClr>
            </a:fillRef>
            <a:effectRef idx="0">
              <a:schemeClr val="accent5">
                <a:hueOff val="-3973551"/>
                <a:satOff val="15924"/>
                <a:lumOff val="3451"/>
                <a:alphaOff val="0"/>
              </a:schemeClr>
            </a:effectRef>
            <a:fontRef idx="minor">
              <a:schemeClr val="lt1"/>
            </a:fontRef>
          </p:style>
        </p:sp>
        <p:sp>
          <p:nvSpPr>
            <p:cNvPr id="6" name="角丸四角形 4"/>
            <p:cNvSpPr/>
            <p:nvPr/>
          </p:nvSpPr>
          <p:spPr>
            <a:xfrm>
              <a:off x="21801" y="1859398"/>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a:solidFill>
                    <a:schemeClr val="tx2">
                      <a:lumMod val="75000"/>
                    </a:schemeClr>
                  </a:solidFill>
                </a:rPr>
                <a:t>(4)</a:t>
              </a:r>
              <a:r>
                <a:rPr lang="ja-JP" altLang="en-US" sz="2000" kern="1200">
                  <a:solidFill>
                    <a:schemeClr val="tx2">
                      <a:lumMod val="75000"/>
                    </a:schemeClr>
                  </a:solidFill>
                </a:rPr>
                <a:t>教育の原理とわが国における社会教育の意義・発展・特質</a:t>
              </a:r>
              <a:endParaRPr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41</a:t>
            </a:fld>
            <a:endParaRPr kumimoji="1" lang="ja-JP" altLang="en-US" dirty="0"/>
          </a:p>
        </p:txBody>
      </p:sp>
      <p:pic>
        <p:nvPicPr>
          <p:cNvPr id="8" name="図 7"/>
          <p:cNvPicPr>
            <a:picLocks noChangeAspect="1"/>
          </p:cNvPicPr>
          <p:nvPr/>
        </p:nvPicPr>
        <p:blipFill>
          <a:blip r:embed="rId2" cstate="print"/>
          <a:stretch>
            <a:fillRect/>
          </a:stretch>
        </p:blipFill>
        <p:spPr>
          <a:xfrm>
            <a:off x="1114425" y="2157226"/>
            <a:ext cx="6915150" cy="4552950"/>
          </a:xfrm>
          <a:prstGeom prst="rect">
            <a:avLst/>
          </a:prstGeom>
        </p:spPr>
      </p:pic>
    </p:spTree>
    <p:extLst>
      <p:ext uri="{BB962C8B-B14F-4D97-AF65-F5344CB8AC3E}">
        <p14:creationId xmlns:p14="http://schemas.microsoft.com/office/powerpoint/2010/main" val="2539737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rtl="0" eaLnBrk="1" latinLnBrk="0" hangingPunct="1"/>
            <a:r>
              <a:rPr kumimoji="1" lang="ja-JP" altLang="en-US" sz="3600" dirty="0">
                <a:solidFill>
                  <a:schemeClr val="bg1"/>
                </a:solidFill>
              </a:rPr>
              <a:t>社会教育とは　教育基本法</a:t>
            </a:r>
          </a:p>
        </p:txBody>
      </p:sp>
      <p:sp>
        <p:nvSpPr>
          <p:cNvPr id="3" name="コンテンツ プレースホルダー 2"/>
          <p:cNvSpPr>
            <a:spLocks noGrp="1"/>
          </p:cNvSpPr>
          <p:nvPr>
            <p:ph idx="1"/>
          </p:nvPr>
        </p:nvSpPr>
        <p:spPr>
          <a:xfrm>
            <a:off x="457200" y="1638171"/>
            <a:ext cx="8229600" cy="4781128"/>
          </a:xfrm>
        </p:spPr>
        <p:txBody>
          <a:bodyPr>
            <a:normAutofit/>
          </a:bodyPr>
          <a:lstStyle/>
          <a:p>
            <a:pPr>
              <a:buFont typeface="Wingdings" panose="05000000000000000000" pitchFamily="2" charset="2"/>
              <a:buChar char="u"/>
            </a:pPr>
            <a:r>
              <a:rPr lang="ja-JP" altLang="en-US" dirty="0"/>
              <a:t>第七条（社会教育）：</a:t>
            </a:r>
            <a:r>
              <a:rPr lang="ja-JP" altLang="en-US" dirty="0">
                <a:solidFill>
                  <a:srgbClr val="FF0000"/>
                </a:solidFill>
              </a:rPr>
              <a:t>家庭教育及び勤労の場所その他社会において行われる教育</a:t>
            </a:r>
            <a:r>
              <a:rPr lang="ja-JP" altLang="en-US" dirty="0"/>
              <a:t>は、国及び地方公共団体によって</a:t>
            </a:r>
            <a:r>
              <a:rPr lang="ja-JP" altLang="en-US" dirty="0">
                <a:solidFill>
                  <a:srgbClr val="FF0000"/>
                </a:solidFill>
              </a:rPr>
              <a:t>奨励</a:t>
            </a:r>
            <a:r>
              <a:rPr lang="ja-JP" altLang="en-US" dirty="0"/>
              <a:t>されなければならない。</a:t>
            </a:r>
          </a:p>
          <a:p>
            <a:pPr>
              <a:buFont typeface="Wingdings" panose="05000000000000000000" pitchFamily="2" charset="2"/>
              <a:buChar char="u"/>
            </a:pPr>
            <a:r>
              <a:rPr lang="en-US" altLang="ja-JP" dirty="0"/>
              <a:t>2 </a:t>
            </a:r>
            <a:r>
              <a:rPr lang="ja-JP" altLang="en-US" dirty="0"/>
              <a:t>国及び地方公共団体は、図書館、博物館、公民館等の</a:t>
            </a:r>
            <a:r>
              <a:rPr lang="ja-JP" altLang="en-US" dirty="0">
                <a:solidFill>
                  <a:srgbClr val="FF0000"/>
                </a:solidFill>
              </a:rPr>
              <a:t>施設の設置</a:t>
            </a:r>
            <a:r>
              <a:rPr lang="ja-JP" altLang="en-US" dirty="0"/>
              <a:t>、学校の施設の利用その他適当な方法によって教育の目的の実現に努めなければならない。</a:t>
            </a:r>
          </a:p>
        </p:txBody>
      </p:sp>
      <p:grpSp>
        <p:nvGrpSpPr>
          <p:cNvPr id="4" name="グループ化 3"/>
          <p:cNvGrpSpPr/>
          <p:nvPr/>
        </p:nvGrpSpPr>
        <p:grpSpPr>
          <a:xfrm>
            <a:off x="0" y="-9195"/>
            <a:ext cx="8712968" cy="446599"/>
            <a:chOff x="0" y="1837597"/>
            <a:chExt cx="8712968" cy="446599"/>
          </a:xfrm>
        </p:grpSpPr>
        <p:sp>
          <p:nvSpPr>
            <p:cNvPr id="5" name="角丸四角形 4"/>
            <p:cNvSpPr/>
            <p:nvPr/>
          </p:nvSpPr>
          <p:spPr>
            <a:xfrm>
              <a:off x="0" y="1837597"/>
              <a:ext cx="8712968" cy="446599"/>
            </a:xfrm>
            <a:prstGeom prst="roundRect">
              <a:avLst/>
            </a:prstGeom>
          </p:spPr>
          <p:style>
            <a:lnRef idx="2">
              <a:schemeClr val="lt1">
                <a:hueOff val="0"/>
                <a:satOff val="0"/>
                <a:lumOff val="0"/>
                <a:alphaOff val="0"/>
              </a:schemeClr>
            </a:lnRef>
            <a:fillRef idx="1">
              <a:schemeClr val="accent5">
                <a:hueOff val="-3973551"/>
                <a:satOff val="15924"/>
                <a:lumOff val="3451"/>
                <a:alphaOff val="0"/>
              </a:schemeClr>
            </a:fillRef>
            <a:effectRef idx="0">
              <a:schemeClr val="accent5">
                <a:hueOff val="-3973551"/>
                <a:satOff val="15924"/>
                <a:lumOff val="3451"/>
                <a:alphaOff val="0"/>
              </a:schemeClr>
            </a:effectRef>
            <a:fontRef idx="minor">
              <a:schemeClr val="lt1"/>
            </a:fontRef>
          </p:style>
        </p:sp>
        <p:sp>
          <p:nvSpPr>
            <p:cNvPr id="6" name="角丸四角形 4"/>
            <p:cNvSpPr/>
            <p:nvPr/>
          </p:nvSpPr>
          <p:spPr>
            <a:xfrm>
              <a:off x="21801" y="1859398"/>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a:solidFill>
                    <a:schemeClr val="tx2">
                      <a:lumMod val="75000"/>
                    </a:schemeClr>
                  </a:solidFill>
                </a:rPr>
                <a:t>(4)</a:t>
              </a:r>
              <a:r>
                <a:rPr lang="ja-JP" altLang="en-US" sz="2000" kern="1200">
                  <a:solidFill>
                    <a:schemeClr val="tx2">
                      <a:lumMod val="75000"/>
                    </a:schemeClr>
                  </a:solidFill>
                </a:rPr>
                <a:t>教育の原理とわが国における社会教育の意義・発展・特質</a:t>
              </a:r>
              <a:endParaRPr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42</a:t>
            </a:fld>
            <a:endParaRPr kumimoji="1" lang="ja-JP" altLang="en-US" dirty="0"/>
          </a:p>
        </p:txBody>
      </p:sp>
    </p:spTree>
    <p:extLst>
      <p:ext uri="{BB962C8B-B14F-4D97-AF65-F5344CB8AC3E}">
        <p14:creationId xmlns:p14="http://schemas.microsoft.com/office/powerpoint/2010/main" val="4262346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学習形態</a:t>
            </a:r>
          </a:p>
        </p:txBody>
      </p:sp>
      <p:sp>
        <p:nvSpPr>
          <p:cNvPr id="3" name="コンテンツ プレースホルダー 2"/>
          <p:cNvSpPr>
            <a:spLocks noGrp="1"/>
          </p:cNvSpPr>
          <p:nvPr>
            <p:ph idx="1"/>
          </p:nvPr>
        </p:nvSpPr>
        <p:spPr/>
        <p:txBody>
          <a:bodyPr/>
          <a:lstStyle/>
          <a:p>
            <a:r>
              <a:rPr kumimoji="1" lang="ja-JP" altLang="en-US" dirty="0"/>
              <a:t>個人学習</a:t>
            </a:r>
            <a:endParaRPr kumimoji="1" lang="en-US" altLang="ja-JP" dirty="0"/>
          </a:p>
          <a:p>
            <a:endParaRPr lang="en-US" altLang="ja-JP" dirty="0"/>
          </a:p>
          <a:p>
            <a:r>
              <a:rPr kumimoji="1" lang="ja-JP" altLang="en-US" dirty="0"/>
              <a:t>集合学習　集会学習、集団学習</a:t>
            </a:r>
            <a:endParaRPr kumimoji="1" lang="en-US" altLang="ja-JP" dirty="0"/>
          </a:p>
          <a:p>
            <a:endParaRPr lang="en-US" altLang="ja-JP" dirty="0"/>
          </a:p>
          <a:p>
            <a:r>
              <a:rPr kumimoji="1" lang="ja-JP" altLang="en-US" dirty="0"/>
              <a:t>生涯教育　→　生涯学習　→　勉強会</a:t>
            </a:r>
            <a:endParaRPr kumimoji="1"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43</a:t>
            </a:fld>
            <a:endParaRPr lang="ja-JP" altLang="en-US" dirty="0"/>
          </a:p>
        </p:txBody>
      </p:sp>
    </p:spTree>
    <p:extLst>
      <p:ext uri="{BB962C8B-B14F-4D97-AF65-F5344CB8AC3E}">
        <p14:creationId xmlns:p14="http://schemas.microsoft.com/office/powerpoint/2010/main" val="1431250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rtl="0" eaLnBrk="1" latinLnBrk="0" hangingPunct="1"/>
            <a:r>
              <a:rPr kumimoji="1" lang="ja-JP" altLang="en-US" sz="3600" dirty="0">
                <a:solidFill>
                  <a:schemeClr val="bg1"/>
                </a:solidFill>
              </a:rPr>
              <a:t>社会教育とは　社会教育法</a:t>
            </a:r>
          </a:p>
        </p:txBody>
      </p:sp>
      <p:sp>
        <p:nvSpPr>
          <p:cNvPr id="3" name="コンテンツ プレースホルダー 2"/>
          <p:cNvSpPr>
            <a:spLocks noGrp="1"/>
          </p:cNvSpPr>
          <p:nvPr>
            <p:ph idx="1"/>
          </p:nvPr>
        </p:nvSpPr>
        <p:spPr>
          <a:xfrm>
            <a:off x="457200" y="1638171"/>
            <a:ext cx="8229600" cy="4781128"/>
          </a:xfrm>
        </p:spPr>
        <p:txBody>
          <a:bodyPr>
            <a:normAutofit/>
          </a:bodyPr>
          <a:lstStyle/>
          <a:p>
            <a:pPr>
              <a:buFont typeface="Wingdings" panose="05000000000000000000" pitchFamily="2" charset="2"/>
              <a:buChar char="u"/>
            </a:pPr>
            <a:r>
              <a:rPr lang="ja-JP" altLang="en-US" dirty="0"/>
              <a:t>第二条： この法律で「社会教育」とは、学校教育法に基き、学校の教育課程として行われる教育活動を</a:t>
            </a:r>
            <a:r>
              <a:rPr lang="ja-JP" altLang="en-US" dirty="0">
                <a:solidFill>
                  <a:srgbClr val="FF0000"/>
                </a:solidFill>
              </a:rPr>
              <a:t>除き</a:t>
            </a:r>
            <a:r>
              <a:rPr lang="ja-JP" altLang="en-US" dirty="0"/>
              <a:t>、主として青少年及び成人に対して行われる</a:t>
            </a:r>
            <a:r>
              <a:rPr lang="ja-JP" altLang="en-US" dirty="0">
                <a:solidFill>
                  <a:srgbClr val="FF0000"/>
                </a:solidFill>
              </a:rPr>
              <a:t>組織的な教育活動</a:t>
            </a:r>
            <a:r>
              <a:rPr lang="ja-JP" altLang="en-US" dirty="0"/>
              <a:t>（体育及びレクリエーシヨンの活動を含む。）をいう。</a:t>
            </a:r>
          </a:p>
        </p:txBody>
      </p:sp>
      <p:grpSp>
        <p:nvGrpSpPr>
          <p:cNvPr id="4" name="グループ化 3"/>
          <p:cNvGrpSpPr/>
          <p:nvPr/>
        </p:nvGrpSpPr>
        <p:grpSpPr>
          <a:xfrm>
            <a:off x="0" y="-9195"/>
            <a:ext cx="8712968" cy="446599"/>
            <a:chOff x="0" y="1837597"/>
            <a:chExt cx="8712968" cy="446599"/>
          </a:xfrm>
        </p:grpSpPr>
        <p:sp>
          <p:nvSpPr>
            <p:cNvPr id="5" name="角丸四角形 4"/>
            <p:cNvSpPr/>
            <p:nvPr/>
          </p:nvSpPr>
          <p:spPr>
            <a:xfrm>
              <a:off x="0" y="1837597"/>
              <a:ext cx="8712968" cy="446599"/>
            </a:xfrm>
            <a:prstGeom prst="roundRect">
              <a:avLst/>
            </a:prstGeom>
          </p:spPr>
          <p:style>
            <a:lnRef idx="2">
              <a:schemeClr val="lt1">
                <a:hueOff val="0"/>
                <a:satOff val="0"/>
                <a:lumOff val="0"/>
                <a:alphaOff val="0"/>
              </a:schemeClr>
            </a:lnRef>
            <a:fillRef idx="1">
              <a:schemeClr val="accent5">
                <a:hueOff val="-3973551"/>
                <a:satOff val="15924"/>
                <a:lumOff val="3451"/>
                <a:alphaOff val="0"/>
              </a:schemeClr>
            </a:fillRef>
            <a:effectRef idx="0">
              <a:schemeClr val="accent5">
                <a:hueOff val="-3973551"/>
                <a:satOff val="15924"/>
                <a:lumOff val="3451"/>
                <a:alphaOff val="0"/>
              </a:schemeClr>
            </a:effectRef>
            <a:fontRef idx="minor">
              <a:schemeClr val="lt1"/>
            </a:fontRef>
          </p:style>
        </p:sp>
        <p:sp>
          <p:nvSpPr>
            <p:cNvPr id="6" name="角丸四角形 4"/>
            <p:cNvSpPr/>
            <p:nvPr/>
          </p:nvSpPr>
          <p:spPr>
            <a:xfrm>
              <a:off x="21801" y="1859398"/>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a:solidFill>
                    <a:schemeClr val="tx2">
                      <a:lumMod val="75000"/>
                    </a:schemeClr>
                  </a:solidFill>
                </a:rPr>
                <a:t>(4)</a:t>
              </a:r>
              <a:r>
                <a:rPr lang="ja-JP" altLang="en-US" sz="2000" kern="1200">
                  <a:solidFill>
                    <a:schemeClr val="tx2">
                      <a:lumMod val="75000"/>
                    </a:schemeClr>
                  </a:solidFill>
                </a:rPr>
                <a:t>教育の原理とわが国における社会教育の意義・発展・特質</a:t>
              </a:r>
              <a:endParaRPr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44</a:t>
            </a:fld>
            <a:endParaRPr kumimoji="1" lang="ja-JP" altLang="en-US" dirty="0"/>
          </a:p>
        </p:txBody>
      </p:sp>
    </p:spTree>
    <p:extLst>
      <p:ext uri="{BB962C8B-B14F-4D97-AF65-F5344CB8AC3E}">
        <p14:creationId xmlns:p14="http://schemas.microsoft.com/office/powerpoint/2010/main" val="4015138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rtl="0" eaLnBrk="1" latinLnBrk="0" hangingPunct="1"/>
            <a:r>
              <a:rPr kumimoji="1" lang="ja-JP" altLang="en-US" sz="3600" dirty="0">
                <a:solidFill>
                  <a:schemeClr val="bg1"/>
                </a:solidFill>
              </a:rPr>
              <a:t>海外の成人教育と日本の社会教育比較</a:t>
            </a:r>
          </a:p>
        </p:txBody>
      </p:sp>
      <p:sp>
        <p:nvSpPr>
          <p:cNvPr id="3" name="コンテンツ プレースホルダー 2"/>
          <p:cNvSpPr>
            <a:spLocks noGrp="1"/>
          </p:cNvSpPr>
          <p:nvPr>
            <p:ph idx="1"/>
          </p:nvPr>
        </p:nvSpPr>
        <p:spPr>
          <a:xfrm>
            <a:off x="457200" y="1638171"/>
            <a:ext cx="8229600" cy="4781128"/>
          </a:xfrm>
        </p:spPr>
        <p:txBody>
          <a:bodyPr>
            <a:normAutofit lnSpcReduction="10000"/>
          </a:bodyPr>
          <a:lstStyle/>
          <a:p>
            <a:pPr rtl="0" eaLnBrk="1" latinLnBrk="0" hangingPunct="1">
              <a:buFont typeface="Wingdings" panose="05000000000000000000" pitchFamily="2" charset="2"/>
              <a:buChar char="u"/>
            </a:pPr>
            <a:r>
              <a:rPr lang="ja-JP" altLang="en-US" dirty="0">
                <a:effectLst/>
              </a:rPr>
              <a:t>アメリカのコミュニティカレッジ・学習契約</a:t>
            </a:r>
            <a:endParaRPr lang="en-US" altLang="ja-JP" dirty="0">
              <a:effectLst/>
            </a:endParaRPr>
          </a:p>
          <a:p>
            <a:pPr rtl="0" eaLnBrk="1" latinLnBrk="0" hangingPunct="1">
              <a:buFont typeface="Wingdings" panose="05000000000000000000" pitchFamily="2" charset="2"/>
              <a:buChar char="u"/>
            </a:pPr>
            <a:r>
              <a:rPr lang="ja-JP" altLang="en-US" dirty="0"/>
              <a:t>イギリスの労働者教育</a:t>
            </a:r>
            <a:endParaRPr lang="en-US" altLang="ja-JP" dirty="0"/>
          </a:p>
          <a:p>
            <a:pPr rtl="0" eaLnBrk="1" latinLnBrk="0" hangingPunct="1">
              <a:buFont typeface="Wingdings" panose="05000000000000000000" pitchFamily="2" charset="2"/>
              <a:buChar char="u"/>
            </a:pPr>
            <a:r>
              <a:rPr lang="ja-JP" altLang="en-US" dirty="0">
                <a:effectLst/>
              </a:rPr>
              <a:t>旧ソ連の総合技術教育</a:t>
            </a:r>
            <a:endParaRPr lang="en-US" altLang="ja-JP" dirty="0">
              <a:effectLst/>
            </a:endParaRPr>
          </a:p>
          <a:p>
            <a:pPr rtl="0" eaLnBrk="1" latinLnBrk="0" hangingPunct="1">
              <a:buFont typeface="Wingdings" panose="05000000000000000000" pitchFamily="2" charset="2"/>
              <a:buChar char="u"/>
            </a:pPr>
            <a:endParaRPr lang="en-US" altLang="ja-JP" dirty="0"/>
          </a:p>
          <a:p>
            <a:pPr rtl="0" eaLnBrk="1" latinLnBrk="0" hangingPunct="1">
              <a:buFont typeface="Wingdings" panose="05000000000000000000" pitchFamily="2" charset="2"/>
              <a:buChar char="u"/>
            </a:pPr>
            <a:r>
              <a:rPr lang="ja-JP" altLang="en-US" dirty="0">
                <a:effectLst/>
              </a:rPr>
              <a:t>戦後日本の状況と社会教育の新展開</a:t>
            </a:r>
            <a:endParaRPr lang="en-US" altLang="ja-JP" dirty="0">
              <a:effectLst/>
            </a:endParaRPr>
          </a:p>
          <a:p>
            <a:pPr rtl="0" eaLnBrk="1" latinLnBrk="0" hangingPunct="1">
              <a:buFont typeface="Wingdings" panose="05000000000000000000" pitchFamily="2" charset="2"/>
              <a:buChar char="u"/>
            </a:pPr>
            <a:r>
              <a:rPr lang="ja-JP" altLang="en-US" dirty="0"/>
              <a:t>日本独自の概念としての社会教育：社会のためという目的の、社会に関わる内容の、社会人を対象とした、社会という場で、社会が行う教育</a:t>
            </a:r>
            <a:endParaRPr lang="en-US" altLang="ja-JP" dirty="0">
              <a:effectLst/>
            </a:endParaRPr>
          </a:p>
          <a:p>
            <a:pPr rtl="0" eaLnBrk="1" latinLnBrk="0" hangingPunct="1">
              <a:buFont typeface="Wingdings" panose="05000000000000000000" pitchFamily="2" charset="2"/>
              <a:buChar char="u"/>
            </a:pPr>
            <a:endParaRPr lang="en-US" altLang="ja-JP" dirty="0">
              <a:effectLst/>
            </a:endParaRPr>
          </a:p>
          <a:p>
            <a:pPr marL="0" indent="0" rtl="0" eaLnBrk="1" latinLnBrk="0" hangingPunct="1">
              <a:buNone/>
            </a:pPr>
            <a:endParaRPr lang="en-US" altLang="ja-JP" dirty="0">
              <a:effectLst/>
            </a:endParaRPr>
          </a:p>
        </p:txBody>
      </p:sp>
      <p:grpSp>
        <p:nvGrpSpPr>
          <p:cNvPr id="4" name="グループ化 3"/>
          <p:cNvGrpSpPr/>
          <p:nvPr/>
        </p:nvGrpSpPr>
        <p:grpSpPr>
          <a:xfrm>
            <a:off x="0" y="-9195"/>
            <a:ext cx="8712968" cy="446599"/>
            <a:chOff x="0" y="1837597"/>
            <a:chExt cx="8712968" cy="446599"/>
          </a:xfrm>
        </p:grpSpPr>
        <p:sp>
          <p:nvSpPr>
            <p:cNvPr id="5" name="角丸四角形 4"/>
            <p:cNvSpPr/>
            <p:nvPr/>
          </p:nvSpPr>
          <p:spPr>
            <a:xfrm>
              <a:off x="0" y="1837597"/>
              <a:ext cx="8712968" cy="446599"/>
            </a:xfrm>
            <a:prstGeom prst="roundRect">
              <a:avLst/>
            </a:prstGeom>
          </p:spPr>
          <p:style>
            <a:lnRef idx="2">
              <a:schemeClr val="lt1">
                <a:hueOff val="0"/>
                <a:satOff val="0"/>
                <a:lumOff val="0"/>
                <a:alphaOff val="0"/>
              </a:schemeClr>
            </a:lnRef>
            <a:fillRef idx="1">
              <a:schemeClr val="accent5">
                <a:hueOff val="-3973551"/>
                <a:satOff val="15924"/>
                <a:lumOff val="3451"/>
                <a:alphaOff val="0"/>
              </a:schemeClr>
            </a:fillRef>
            <a:effectRef idx="0">
              <a:schemeClr val="accent5">
                <a:hueOff val="-3973551"/>
                <a:satOff val="15924"/>
                <a:lumOff val="3451"/>
                <a:alphaOff val="0"/>
              </a:schemeClr>
            </a:effectRef>
            <a:fontRef idx="minor">
              <a:schemeClr val="lt1"/>
            </a:fontRef>
          </p:style>
        </p:sp>
        <p:sp>
          <p:nvSpPr>
            <p:cNvPr id="6" name="角丸四角形 4"/>
            <p:cNvSpPr/>
            <p:nvPr/>
          </p:nvSpPr>
          <p:spPr>
            <a:xfrm>
              <a:off x="21801" y="1859398"/>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a:solidFill>
                    <a:schemeClr val="tx2">
                      <a:lumMod val="75000"/>
                    </a:schemeClr>
                  </a:solidFill>
                </a:rPr>
                <a:t>(4)</a:t>
              </a:r>
              <a:r>
                <a:rPr lang="ja-JP" altLang="en-US" sz="2000" kern="1200">
                  <a:solidFill>
                    <a:schemeClr val="tx2">
                      <a:lumMod val="75000"/>
                    </a:schemeClr>
                  </a:solidFill>
                </a:rPr>
                <a:t>教育の原理とわが国における社会教育の意義・発展・特質</a:t>
              </a:r>
              <a:endParaRPr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45</a:t>
            </a:fld>
            <a:endParaRPr kumimoji="1" lang="ja-JP" altLang="en-US" dirty="0"/>
          </a:p>
        </p:txBody>
      </p:sp>
    </p:spTree>
    <p:extLst>
      <p:ext uri="{BB962C8B-B14F-4D97-AF65-F5344CB8AC3E}">
        <p14:creationId xmlns:p14="http://schemas.microsoft.com/office/powerpoint/2010/main" val="3507697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rtl="0" eaLnBrk="1" latinLnBrk="0" hangingPunct="1"/>
            <a:r>
              <a:rPr kumimoji="1" lang="ja-JP" altLang="en-US" sz="3200" kern="1200" dirty="0">
                <a:solidFill>
                  <a:schemeClr val="lt1"/>
                </a:solidFill>
                <a:effectLst/>
                <a:latin typeface="+mn-lt"/>
                <a:ea typeface="+mn-ea"/>
                <a:cs typeface="+mn-cs"/>
              </a:rPr>
              <a:t>全庁的課題としての生涯学習推進</a:t>
            </a:r>
            <a:br>
              <a:rPr kumimoji="1" lang="en-US" altLang="ja-JP" sz="3200" kern="1200" dirty="0">
                <a:solidFill>
                  <a:schemeClr val="lt1"/>
                </a:solidFill>
                <a:effectLst/>
                <a:latin typeface="+mn-lt"/>
                <a:ea typeface="+mn-ea"/>
                <a:cs typeface="+mn-cs"/>
              </a:rPr>
            </a:br>
            <a:r>
              <a:rPr lang="ja-JP" altLang="en-US" sz="3200" dirty="0">
                <a:solidFill>
                  <a:schemeClr val="lt1"/>
                </a:solidFill>
                <a:latin typeface="+mn-lt"/>
                <a:ea typeface="+mn-ea"/>
                <a:cs typeface="+mn-cs"/>
              </a:rPr>
              <a:t>　柏市生涯学習推進本部の構成</a:t>
            </a:r>
            <a:endParaRPr kumimoji="1" lang="ja-JP" altLang="en-US" dirty="0"/>
          </a:p>
        </p:txBody>
      </p:sp>
      <p:grpSp>
        <p:nvGrpSpPr>
          <p:cNvPr id="4" name="グループ化 3"/>
          <p:cNvGrpSpPr/>
          <p:nvPr/>
        </p:nvGrpSpPr>
        <p:grpSpPr>
          <a:xfrm>
            <a:off x="-26168" y="0"/>
            <a:ext cx="8712968" cy="446599"/>
            <a:chOff x="0" y="2296980"/>
            <a:chExt cx="8712968" cy="446599"/>
          </a:xfrm>
        </p:grpSpPr>
        <p:sp>
          <p:nvSpPr>
            <p:cNvPr id="5" name="角丸四角形 4"/>
            <p:cNvSpPr/>
            <p:nvPr/>
          </p:nvSpPr>
          <p:spPr>
            <a:xfrm>
              <a:off x="0" y="2296980"/>
              <a:ext cx="8712968" cy="446599"/>
            </a:xfrm>
            <a:prstGeom prst="roundRect">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6" name="角丸四角形 4"/>
            <p:cNvSpPr/>
            <p:nvPr/>
          </p:nvSpPr>
          <p:spPr>
            <a:xfrm>
              <a:off x="21801" y="2318781"/>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dirty="0">
                  <a:solidFill>
                    <a:schemeClr val="tx2">
                      <a:lumMod val="75000"/>
                    </a:schemeClr>
                  </a:solidFill>
                </a:rPr>
                <a:t>(5)</a:t>
              </a:r>
              <a:r>
                <a:rPr lang="ja-JP" altLang="en-US" sz="2000" kern="1200">
                  <a:solidFill>
                    <a:schemeClr val="tx2">
                      <a:lumMod val="75000"/>
                    </a:schemeClr>
                  </a:solidFill>
                </a:rPr>
                <a:t>社会教育行政の意義・役割と一般行政との連携</a:t>
              </a:r>
              <a:endParaRPr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46</a:t>
            </a:fld>
            <a:endParaRPr kumimoji="1" lang="ja-JP" altLang="en-US" dirty="0"/>
          </a:p>
        </p:txBody>
      </p:sp>
      <p:sp>
        <p:nvSpPr>
          <p:cNvPr id="9" name="コンテンツ プレースホルダー 2"/>
          <p:cNvSpPr txBox="1">
            <a:spLocks/>
          </p:cNvSpPr>
          <p:nvPr/>
        </p:nvSpPr>
        <p:spPr>
          <a:xfrm>
            <a:off x="457200" y="1638171"/>
            <a:ext cx="8229600" cy="1070749"/>
          </a:xfrm>
          <a:prstGeom prst="rect">
            <a:avLst/>
          </a:prstGeom>
          <a:gradFill rotWithShape="1">
            <a:gsLst>
              <a:gs pos="0">
                <a:schemeClr val="accent3">
                  <a:tint val="90000"/>
                </a:schemeClr>
              </a:gs>
              <a:gs pos="48000">
                <a:schemeClr val="accent3">
                  <a:tint val="54000"/>
                  <a:satMod val="140000"/>
                </a:schemeClr>
              </a:gs>
              <a:gs pos="100000">
                <a:schemeClr val="accent3">
                  <a:tint val="24000"/>
                  <a:satMod val="260000"/>
                </a:schemeClr>
              </a:gs>
            </a:gsLst>
            <a:lin ang="16200000" scaled="1"/>
          </a:gradFill>
          <a:ln w="12700" cap="flat" cmpd="sng" algn="ctr">
            <a:solidFill>
              <a:schemeClr val="accent3"/>
            </a:solidFill>
            <a:prstDash val="solid"/>
          </a:ln>
          <a:effectLst>
            <a:outerShdw blurRad="63500" dist="12700" dir="5400000" sx="102000" sy="102000" rotWithShape="0">
              <a:srgbClr val="000000">
                <a:alpha val="32000"/>
              </a:srgb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u"/>
            </a:pPr>
            <a:r>
              <a:rPr lang="ja-JP" altLang="en-US" dirty="0"/>
              <a:t>各部が生涯学習推進とどう関係しているのか、推察しなさい。</a:t>
            </a:r>
            <a:endParaRPr lang="en-US" altLang="ja-JP" dirty="0"/>
          </a:p>
          <a:p>
            <a:pPr marL="0" indent="0">
              <a:buFont typeface="Arial" pitchFamily="34" charset="0"/>
              <a:buNone/>
            </a:pPr>
            <a:endParaRPr lang="en-US" altLang="ja-JP" dirty="0"/>
          </a:p>
        </p:txBody>
      </p:sp>
      <p:pic>
        <p:nvPicPr>
          <p:cNvPr id="8" name="コンテンツ プレースホルダー 7"/>
          <p:cNvPicPr>
            <a:picLocks noGrp="1" noChangeAspect="1"/>
          </p:cNvPicPr>
          <p:nvPr>
            <p:ph idx="1"/>
          </p:nvPr>
        </p:nvPicPr>
        <p:blipFill>
          <a:blip r:embed="rId2" cstate="print"/>
          <a:stretch>
            <a:fillRect/>
          </a:stretch>
        </p:blipFill>
        <p:spPr>
          <a:xfrm>
            <a:off x="4716016" y="2332037"/>
            <a:ext cx="2866658" cy="4525963"/>
          </a:xfrm>
          <a:prstGeom prst="rect">
            <a:avLst/>
          </a:prstGeom>
        </p:spPr>
      </p:pic>
    </p:spTree>
    <p:extLst>
      <p:ext uri="{BB962C8B-B14F-4D97-AF65-F5344CB8AC3E}">
        <p14:creationId xmlns:p14="http://schemas.microsoft.com/office/powerpoint/2010/main" val="4109441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21595"/>
            <a:ext cx="8229600" cy="487125"/>
          </a:xfrm>
        </p:spPr>
        <p:txBody>
          <a:bodyPr>
            <a:normAutofit fontScale="90000"/>
          </a:bodyPr>
          <a:lstStyle/>
          <a:p>
            <a:pPr lvl="0" rtl="0" eaLnBrk="1" latinLnBrk="0" hangingPunct="1"/>
            <a:r>
              <a:rPr lang="ja-JP" altLang="en-US" sz="3200" dirty="0">
                <a:solidFill>
                  <a:schemeClr val="lt1"/>
                </a:solidFill>
                <a:latin typeface="+mn-lt"/>
                <a:ea typeface="+mn-ea"/>
                <a:cs typeface="+mn-cs"/>
              </a:rPr>
              <a:t>市町村社会教育行政の役割　社会教育法第</a:t>
            </a:r>
            <a:r>
              <a:rPr lang="en-US" altLang="ja-JP" sz="3200" dirty="0">
                <a:solidFill>
                  <a:schemeClr val="lt1"/>
                </a:solidFill>
                <a:latin typeface="+mn-lt"/>
                <a:ea typeface="+mn-ea"/>
                <a:cs typeface="+mn-cs"/>
              </a:rPr>
              <a:t>5</a:t>
            </a:r>
            <a:r>
              <a:rPr lang="ja-JP" altLang="en-US" sz="3200" dirty="0">
                <a:solidFill>
                  <a:schemeClr val="lt1"/>
                </a:solidFill>
                <a:latin typeface="+mn-lt"/>
                <a:ea typeface="+mn-ea"/>
                <a:cs typeface="+mn-cs"/>
              </a:rPr>
              <a:t>条</a:t>
            </a:r>
            <a:endParaRPr kumimoji="1" lang="ja-JP" altLang="en-US" dirty="0"/>
          </a:p>
        </p:txBody>
      </p:sp>
      <p:grpSp>
        <p:nvGrpSpPr>
          <p:cNvPr id="4" name="グループ化 3"/>
          <p:cNvGrpSpPr/>
          <p:nvPr/>
        </p:nvGrpSpPr>
        <p:grpSpPr>
          <a:xfrm>
            <a:off x="-26168" y="0"/>
            <a:ext cx="8712968" cy="446599"/>
            <a:chOff x="0" y="2296980"/>
            <a:chExt cx="8712968" cy="446599"/>
          </a:xfrm>
        </p:grpSpPr>
        <p:sp>
          <p:nvSpPr>
            <p:cNvPr id="5" name="角丸四角形 4"/>
            <p:cNvSpPr/>
            <p:nvPr/>
          </p:nvSpPr>
          <p:spPr>
            <a:xfrm>
              <a:off x="0" y="2296980"/>
              <a:ext cx="8712968" cy="446599"/>
            </a:xfrm>
            <a:prstGeom prst="roundRect">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6" name="角丸四角形 4"/>
            <p:cNvSpPr/>
            <p:nvPr/>
          </p:nvSpPr>
          <p:spPr>
            <a:xfrm>
              <a:off x="21801" y="2318781"/>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dirty="0">
                  <a:solidFill>
                    <a:schemeClr val="tx2">
                      <a:lumMod val="75000"/>
                    </a:schemeClr>
                  </a:solidFill>
                </a:rPr>
                <a:t>(5)</a:t>
              </a:r>
              <a:r>
                <a:rPr lang="ja-JP" altLang="en-US" sz="2000" kern="1200">
                  <a:solidFill>
                    <a:schemeClr val="tx2">
                      <a:lumMod val="75000"/>
                    </a:schemeClr>
                  </a:solidFill>
                </a:rPr>
                <a:t>社会教育行政の意義・役割と一般行政との連携</a:t>
              </a:r>
              <a:endParaRPr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47</a:t>
            </a:fld>
            <a:endParaRPr kumimoji="1" lang="ja-JP" altLang="en-US" dirty="0"/>
          </a:p>
        </p:txBody>
      </p:sp>
      <p:sp>
        <p:nvSpPr>
          <p:cNvPr id="10" name="コンテンツ プレースホルダー 9"/>
          <p:cNvSpPr>
            <a:spLocks noGrp="1"/>
          </p:cNvSpPr>
          <p:nvPr>
            <p:ph idx="1"/>
          </p:nvPr>
        </p:nvSpPr>
        <p:spPr>
          <a:xfrm>
            <a:off x="107504" y="1052736"/>
            <a:ext cx="8928992" cy="5805264"/>
          </a:xfrm>
        </p:spPr>
        <p:txBody>
          <a:bodyPr numCol="2">
            <a:noAutofit/>
          </a:bodyPr>
          <a:lstStyle/>
          <a:p>
            <a:pPr marL="0" indent="0">
              <a:buNone/>
            </a:pPr>
            <a:r>
              <a:rPr lang="ja-JP" altLang="en-US" sz="1400" b="1" dirty="0"/>
              <a:t>第五条　市（特別区を含む。以下同じ。）町村の教育委員会は、社会教育に関し、当該地方の必要に応じ、予算の範囲内において、次の事務を行う。</a:t>
            </a:r>
          </a:p>
          <a:p>
            <a:pPr marL="0" indent="0">
              <a:buNone/>
            </a:pPr>
            <a:r>
              <a:rPr lang="ja-JP" altLang="en-US" sz="1400" b="1" dirty="0"/>
              <a:t>一　社会教育に必要な援助を行うこと。</a:t>
            </a:r>
          </a:p>
          <a:p>
            <a:pPr marL="0" indent="0">
              <a:buNone/>
            </a:pPr>
            <a:r>
              <a:rPr lang="ja-JP" altLang="en-US" sz="1400" b="1" dirty="0"/>
              <a:t>二　社会教育委員の委嘱に関すること。</a:t>
            </a:r>
          </a:p>
          <a:p>
            <a:pPr marL="0" indent="0">
              <a:buNone/>
            </a:pPr>
            <a:r>
              <a:rPr lang="ja-JP" altLang="en-US" sz="1400" b="1" dirty="0"/>
              <a:t>三　公民館の設置及び管理に関すること。</a:t>
            </a:r>
          </a:p>
          <a:p>
            <a:pPr marL="0" indent="0">
              <a:buNone/>
            </a:pPr>
            <a:r>
              <a:rPr lang="ja-JP" altLang="en-US" sz="1400" b="1" dirty="0"/>
              <a:t>四　所管に属する図書館、博物館、青年の家その他の社会教育施設の設置及び管理に関すること。</a:t>
            </a:r>
          </a:p>
          <a:p>
            <a:pPr marL="0" indent="0">
              <a:buNone/>
            </a:pPr>
            <a:r>
              <a:rPr lang="ja-JP" altLang="en-US" sz="1400" b="1" dirty="0"/>
              <a:t>五　所管に属する学校の行う社会教育のための講座の開設及びその奨励に関すること。</a:t>
            </a:r>
          </a:p>
          <a:p>
            <a:pPr marL="0" indent="0">
              <a:buNone/>
            </a:pPr>
            <a:r>
              <a:rPr lang="ja-JP" altLang="en-US" sz="1400" b="1" dirty="0"/>
              <a:t>六　講座の開設及び討論会、講習会、講演会、展示会その他の集会の開催並びにこれらの奨励に関すること。</a:t>
            </a:r>
          </a:p>
          <a:p>
            <a:pPr marL="0" indent="0">
              <a:buNone/>
            </a:pPr>
            <a:r>
              <a:rPr lang="ja-JP" altLang="en-US" sz="1400" b="1" dirty="0"/>
              <a:t>七　家庭教育に関する学習の機会を提供するための講座の開設及び集会の開催並びに家庭教育に関する情報の提供並びにこれらの奨励に関すること。</a:t>
            </a:r>
          </a:p>
          <a:p>
            <a:pPr marL="0" indent="0">
              <a:buNone/>
            </a:pPr>
            <a:r>
              <a:rPr lang="ja-JP" altLang="en-US" sz="1400" b="1" dirty="0"/>
              <a:t>八　職業教育及び産業に関する科学技術指導のための集会の開催並びにその奨励に関すること。</a:t>
            </a:r>
          </a:p>
          <a:p>
            <a:pPr marL="0" indent="0">
              <a:buNone/>
            </a:pPr>
            <a:r>
              <a:rPr lang="ja-JP" altLang="en-US" sz="1400" b="1" dirty="0"/>
              <a:t>九　生活の科学化の指導のための集会の開催及びその奨励に関すること。</a:t>
            </a:r>
          </a:p>
          <a:p>
            <a:pPr marL="0" indent="0">
              <a:buNone/>
            </a:pPr>
            <a:r>
              <a:rPr lang="ja-JP" altLang="en-US" sz="1400" b="1" dirty="0"/>
              <a:t>十　情報化の進展に対応して情報の収集及び利用を円滑かつ適正に行うために必要な知識又は技能に関する学習の機会を提供するための講座の開設及び集会の開催並びにこれらの奨励に関すること。</a:t>
            </a:r>
          </a:p>
          <a:p>
            <a:pPr marL="0" indent="0">
              <a:buNone/>
            </a:pPr>
            <a:r>
              <a:rPr lang="ja-JP" altLang="en-US" sz="1400" b="1" dirty="0"/>
              <a:t>十一　運動会、競技会その他体育指導のための集会の開催及びその奨励に関すること。</a:t>
            </a:r>
          </a:p>
          <a:p>
            <a:pPr marL="0" indent="0">
              <a:buNone/>
            </a:pPr>
            <a:r>
              <a:rPr lang="ja-JP" altLang="en-US" sz="1400" b="1" dirty="0"/>
              <a:t>十二　音楽、演劇、美術その他芸術の発表会等の開催及びその奨励に関すること。</a:t>
            </a:r>
          </a:p>
          <a:p>
            <a:pPr marL="0" indent="0">
              <a:buNone/>
            </a:pPr>
            <a:r>
              <a:rPr lang="ja-JP" altLang="en-US" sz="1400" b="1" dirty="0"/>
              <a:t>十三　主として学齢児童及び学齢生徒（それぞれ学校教育法第十八条に規定する学齢児童及び学齢生徒をいう。）に対し、学校の授業の終了後又は休業日において学校、社会教育施設その他適切な施設を利用して行う学習その他の活動の機会を提供する事業の実施並びにその奨励に関すること。</a:t>
            </a:r>
          </a:p>
          <a:p>
            <a:pPr marL="0" indent="0">
              <a:buNone/>
            </a:pPr>
            <a:r>
              <a:rPr lang="ja-JP" altLang="en-US" sz="1400" b="1" dirty="0"/>
              <a:t>十四　青少年に対しボランティア活動など社会奉仕体験活動、自然体験活動その他の体験活動の機会を提供する事業の実施及びその奨励に関すること。</a:t>
            </a:r>
          </a:p>
          <a:p>
            <a:pPr marL="0" indent="0">
              <a:buNone/>
            </a:pPr>
            <a:r>
              <a:rPr lang="ja-JP" altLang="en-US" sz="1400" b="1" dirty="0"/>
              <a:t>十五　社会教育における学習の機会を利用して行った学習の成果を活用して学校、社会教育施設その他地域において行う教育活動その他の活動の機会を提供する事業の実施及びその奨励に関すること。</a:t>
            </a:r>
          </a:p>
          <a:p>
            <a:pPr marL="0" indent="0">
              <a:buNone/>
            </a:pPr>
            <a:r>
              <a:rPr lang="ja-JP" altLang="en-US" sz="1400" b="1" dirty="0"/>
              <a:t>十六　社会教育に関する情報の収集、整理及び提供に関すること。</a:t>
            </a:r>
          </a:p>
          <a:p>
            <a:pPr marL="0" indent="0">
              <a:buNone/>
            </a:pPr>
            <a:r>
              <a:rPr lang="ja-JP" altLang="en-US" sz="1400" b="1" dirty="0"/>
              <a:t>十七　視聴覚教育、体育及びレクリエーションに必要な設備、器材及び資料の提供に関すること。</a:t>
            </a:r>
          </a:p>
          <a:p>
            <a:pPr marL="0" indent="0">
              <a:buNone/>
            </a:pPr>
            <a:r>
              <a:rPr lang="ja-JP" altLang="en-US" sz="1400" b="1" dirty="0"/>
              <a:t>十八　情報の交換及び調査研究に関すること。</a:t>
            </a:r>
          </a:p>
          <a:p>
            <a:pPr marL="0" indent="0">
              <a:buNone/>
            </a:pPr>
            <a:r>
              <a:rPr lang="ja-JP" altLang="en-US" sz="1400" b="1" dirty="0"/>
              <a:t>十九　その他第三条第一項の任務を達成するために必要な事務</a:t>
            </a:r>
            <a:endParaRPr lang="en-US" altLang="ja-JP" sz="1400" b="1" dirty="0"/>
          </a:p>
          <a:p>
            <a:pPr marL="0" indent="0">
              <a:buNone/>
            </a:pPr>
            <a:endParaRPr lang="en-US" altLang="ja-JP" sz="1400" b="1" dirty="0"/>
          </a:p>
          <a:p>
            <a:pPr marL="0" indent="0">
              <a:buNone/>
            </a:pPr>
            <a:r>
              <a:rPr lang="ja-JP" altLang="en-US" sz="1400" b="1" dirty="0"/>
              <a:t>浦安市図書館長の事例</a:t>
            </a:r>
            <a:endParaRPr kumimoji="1" lang="ja-JP" altLang="en-US" sz="1400" b="1" dirty="0"/>
          </a:p>
        </p:txBody>
      </p:sp>
    </p:spTree>
    <p:extLst>
      <p:ext uri="{BB962C8B-B14F-4D97-AF65-F5344CB8AC3E}">
        <p14:creationId xmlns:p14="http://schemas.microsoft.com/office/powerpoint/2010/main" val="93645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rtl="0" eaLnBrk="1" latinLnBrk="0" hangingPunct="1"/>
            <a:r>
              <a:rPr kumimoji="1" lang="ja-JP" altLang="en-US" dirty="0">
                <a:solidFill>
                  <a:schemeClr val="bg1"/>
                </a:solidFill>
              </a:rPr>
              <a:t>予算単年度主義</a:t>
            </a:r>
          </a:p>
        </p:txBody>
      </p:sp>
      <p:sp>
        <p:nvSpPr>
          <p:cNvPr id="3" name="コンテンツ プレースホルダー 2"/>
          <p:cNvSpPr>
            <a:spLocks noGrp="1"/>
          </p:cNvSpPr>
          <p:nvPr>
            <p:ph idx="1"/>
          </p:nvPr>
        </p:nvSpPr>
        <p:spPr>
          <a:xfrm>
            <a:off x="426910" y="1564595"/>
            <a:ext cx="8229600" cy="4744725"/>
          </a:xfrm>
        </p:spPr>
        <p:txBody>
          <a:bodyPr/>
          <a:lstStyle/>
          <a:p>
            <a:pPr rtl="0" eaLnBrk="1" latinLnBrk="0" hangingPunct="1"/>
            <a:r>
              <a:rPr lang="ja-JP" altLang="en-US" dirty="0">
                <a:effectLst/>
              </a:rPr>
              <a:t>図書館が予算単年度主義で困ることは何か</a:t>
            </a:r>
            <a:endParaRPr lang="en-US" altLang="ja-JP" dirty="0"/>
          </a:p>
          <a:p>
            <a:pPr rtl="0" eaLnBrk="1" latinLnBrk="0" hangingPunct="1"/>
            <a:endParaRPr lang="en-US" altLang="ja-JP" dirty="0">
              <a:effectLst/>
            </a:endParaRPr>
          </a:p>
          <a:p>
            <a:pPr rtl="0" eaLnBrk="1" latinLnBrk="0" hangingPunct="1"/>
            <a:r>
              <a:rPr lang="ja-JP" altLang="en-US" dirty="0"/>
              <a:t>責任ある市民活動のためには、補助金に対してどういう態度をとるべきか。</a:t>
            </a:r>
            <a:endParaRPr lang="en-US" altLang="ja-JP" dirty="0">
              <a:effectLst/>
            </a:endParaRPr>
          </a:p>
          <a:p>
            <a:pPr rtl="0" eaLnBrk="1" latinLnBrk="0" hangingPunct="1"/>
            <a:endParaRPr lang="ja-JP" altLang="ja-JP" dirty="0">
              <a:effectLst/>
            </a:endParaRPr>
          </a:p>
        </p:txBody>
      </p:sp>
      <p:grpSp>
        <p:nvGrpSpPr>
          <p:cNvPr id="4" name="グループ化 3"/>
          <p:cNvGrpSpPr/>
          <p:nvPr/>
        </p:nvGrpSpPr>
        <p:grpSpPr>
          <a:xfrm>
            <a:off x="-5505" y="0"/>
            <a:ext cx="8712968" cy="446599"/>
            <a:chOff x="0" y="2756362"/>
            <a:chExt cx="8712968" cy="446599"/>
          </a:xfrm>
        </p:grpSpPr>
        <p:sp>
          <p:nvSpPr>
            <p:cNvPr id="5" name="角丸四角形 4"/>
            <p:cNvSpPr/>
            <p:nvPr/>
          </p:nvSpPr>
          <p:spPr>
            <a:xfrm>
              <a:off x="0" y="2756362"/>
              <a:ext cx="8712968" cy="446599"/>
            </a:xfrm>
            <a:prstGeom prst="roundRect">
              <a:avLst/>
            </a:prstGeom>
          </p:spPr>
          <p:style>
            <a:lnRef idx="2">
              <a:schemeClr val="lt1">
                <a:hueOff val="0"/>
                <a:satOff val="0"/>
                <a:lumOff val="0"/>
                <a:alphaOff val="0"/>
              </a:schemeClr>
            </a:lnRef>
            <a:fillRef idx="1">
              <a:schemeClr val="accent5">
                <a:hueOff val="-5960326"/>
                <a:satOff val="23887"/>
                <a:lumOff val="5177"/>
                <a:alphaOff val="0"/>
              </a:schemeClr>
            </a:fillRef>
            <a:effectRef idx="0">
              <a:schemeClr val="accent5">
                <a:hueOff val="-5960326"/>
                <a:satOff val="23887"/>
                <a:lumOff val="5177"/>
                <a:alphaOff val="0"/>
              </a:schemeClr>
            </a:effectRef>
            <a:fontRef idx="minor">
              <a:schemeClr val="lt1"/>
            </a:fontRef>
          </p:style>
        </p:sp>
        <p:sp>
          <p:nvSpPr>
            <p:cNvPr id="6" name="角丸四角形 4"/>
            <p:cNvSpPr/>
            <p:nvPr/>
          </p:nvSpPr>
          <p:spPr>
            <a:xfrm>
              <a:off x="21801" y="2778163"/>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dirty="0">
                  <a:solidFill>
                    <a:schemeClr val="tx2">
                      <a:lumMod val="75000"/>
                    </a:schemeClr>
                  </a:solidFill>
                </a:rPr>
                <a:t>(6)</a:t>
              </a:r>
              <a:r>
                <a:rPr lang="ja-JP" altLang="en-US" sz="2000" kern="1200">
                  <a:solidFill>
                    <a:schemeClr val="tx2">
                      <a:lumMod val="75000"/>
                    </a:schemeClr>
                  </a:solidFill>
                </a:rPr>
                <a:t>自治体の行財政制度と教育関連法規</a:t>
              </a:r>
              <a:endParaRPr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48</a:t>
            </a:fld>
            <a:endParaRPr kumimoji="1" lang="ja-JP" altLang="en-US" dirty="0"/>
          </a:p>
        </p:txBody>
      </p:sp>
    </p:spTree>
    <p:extLst>
      <p:ext uri="{BB962C8B-B14F-4D97-AF65-F5344CB8AC3E}">
        <p14:creationId xmlns:p14="http://schemas.microsoft.com/office/powerpoint/2010/main" val="1046729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rtl="0" eaLnBrk="1" latinLnBrk="0" hangingPunct="1"/>
            <a:r>
              <a:rPr lang="ja-JP" altLang="en-US" sz="3200" dirty="0">
                <a:solidFill>
                  <a:schemeClr val="lt1"/>
                </a:solidFill>
                <a:latin typeface="+mn-lt"/>
                <a:ea typeface="+mn-ea"/>
                <a:cs typeface="+mn-cs"/>
              </a:rPr>
              <a:t>集会事業</a:t>
            </a:r>
            <a:endParaRPr kumimoji="1" lang="ja-JP" altLang="en-US" dirty="0"/>
          </a:p>
        </p:txBody>
      </p:sp>
      <p:sp>
        <p:nvSpPr>
          <p:cNvPr id="3" name="コンテンツ プレースホルダー 2"/>
          <p:cNvSpPr>
            <a:spLocks noGrp="1"/>
          </p:cNvSpPr>
          <p:nvPr>
            <p:ph idx="1"/>
          </p:nvPr>
        </p:nvSpPr>
        <p:spPr/>
        <p:txBody>
          <a:bodyPr/>
          <a:lstStyle/>
          <a:p>
            <a:pPr rtl="0" eaLnBrk="1" latinLnBrk="0" hangingPunct="1"/>
            <a:r>
              <a:rPr lang="ja-JP" altLang="en-US" dirty="0">
                <a:effectLst/>
              </a:rPr>
              <a:t>図書館の特徴を生かした「まちづくり関連講座」の年間計画を立てなさい。</a:t>
            </a:r>
            <a:endParaRPr lang="ja-JP" altLang="ja-JP" dirty="0">
              <a:effectLst/>
            </a:endParaRPr>
          </a:p>
        </p:txBody>
      </p:sp>
      <p:grpSp>
        <p:nvGrpSpPr>
          <p:cNvPr id="4" name="グループ化 3"/>
          <p:cNvGrpSpPr/>
          <p:nvPr/>
        </p:nvGrpSpPr>
        <p:grpSpPr>
          <a:xfrm>
            <a:off x="0" y="8222"/>
            <a:ext cx="8712968" cy="446599"/>
            <a:chOff x="0" y="3215744"/>
            <a:chExt cx="8712968" cy="446599"/>
          </a:xfrm>
        </p:grpSpPr>
        <p:sp>
          <p:nvSpPr>
            <p:cNvPr id="5" name="角丸四角形 4"/>
            <p:cNvSpPr/>
            <p:nvPr/>
          </p:nvSpPr>
          <p:spPr>
            <a:xfrm>
              <a:off x="0" y="3215744"/>
              <a:ext cx="8712968" cy="446599"/>
            </a:xfrm>
            <a:prstGeom prst="roundRect">
              <a:avLst/>
            </a:prstGeom>
          </p:spPr>
          <p:style>
            <a:lnRef idx="2">
              <a:schemeClr val="lt1">
                <a:hueOff val="0"/>
                <a:satOff val="0"/>
                <a:lumOff val="0"/>
                <a:alphaOff val="0"/>
              </a:schemeClr>
            </a:lnRef>
            <a:fillRef idx="1">
              <a:schemeClr val="accent5">
                <a:hueOff val="-6953714"/>
                <a:satOff val="27868"/>
                <a:lumOff val="6040"/>
                <a:alphaOff val="0"/>
              </a:schemeClr>
            </a:fillRef>
            <a:effectRef idx="0">
              <a:schemeClr val="accent5">
                <a:hueOff val="-6953714"/>
                <a:satOff val="27868"/>
                <a:lumOff val="6040"/>
                <a:alphaOff val="0"/>
              </a:schemeClr>
            </a:effectRef>
            <a:fontRef idx="minor">
              <a:schemeClr val="lt1"/>
            </a:fontRef>
          </p:style>
        </p:sp>
        <p:sp>
          <p:nvSpPr>
            <p:cNvPr id="6" name="角丸四角形 4"/>
            <p:cNvSpPr/>
            <p:nvPr/>
          </p:nvSpPr>
          <p:spPr>
            <a:xfrm>
              <a:off x="21801" y="3237545"/>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dirty="0">
                  <a:solidFill>
                    <a:schemeClr val="tx2">
                      <a:lumMod val="75000"/>
                    </a:schemeClr>
                  </a:solidFill>
                </a:rPr>
                <a:t>(7)</a:t>
              </a:r>
              <a:r>
                <a:rPr lang="ja-JP" altLang="en-US" sz="2000" kern="1200">
                  <a:solidFill>
                    <a:schemeClr val="tx2">
                      <a:lumMod val="75000"/>
                    </a:schemeClr>
                  </a:solidFill>
                </a:rPr>
                <a:t>社会教育の内容・方法・形態（学習情報の提供と学習相談、評価を含む）</a:t>
              </a:r>
              <a:endParaRPr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49</a:t>
            </a:fld>
            <a:endParaRPr kumimoji="1" lang="ja-JP" altLang="en-US" dirty="0"/>
          </a:p>
        </p:txBody>
      </p:sp>
    </p:spTree>
    <p:extLst>
      <p:ext uri="{BB962C8B-B14F-4D97-AF65-F5344CB8AC3E}">
        <p14:creationId xmlns:p14="http://schemas.microsoft.com/office/powerpoint/2010/main" val="4021428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730" y="444185"/>
            <a:ext cx="8942757" cy="608551"/>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ja-JP" altLang="en-US" dirty="0"/>
              <a:t>価値観ゲーム　進め方</a:t>
            </a:r>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5</a:t>
            </a:fld>
            <a:endParaRPr kumimoji="1" lang="ja-JP" altLang="en-US" dirty="0"/>
          </a:p>
        </p:txBody>
      </p:sp>
      <p:sp>
        <p:nvSpPr>
          <p:cNvPr id="8" name="コンテンツ プレースホルダー 7">
            <a:extLst>
              <a:ext uri="{FF2B5EF4-FFF2-40B4-BE49-F238E27FC236}">
                <a16:creationId xmlns:a16="http://schemas.microsoft.com/office/drawing/2014/main" id="{8679D23D-6DF5-4AB6-8637-36B2D1F8C8FD}"/>
              </a:ext>
            </a:extLst>
          </p:cNvPr>
          <p:cNvSpPr>
            <a:spLocks noGrp="1"/>
          </p:cNvSpPr>
          <p:nvPr>
            <p:ph idx="1"/>
          </p:nvPr>
        </p:nvSpPr>
        <p:spPr>
          <a:xfrm>
            <a:off x="241684" y="1340768"/>
            <a:ext cx="8650796" cy="5256584"/>
          </a:xfrm>
        </p:spPr>
        <p:txBody>
          <a:bodyPr>
            <a:normAutofit fontScale="92500" lnSpcReduction="20000"/>
          </a:bodyPr>
          <a:lstStyle/>
          <a:p>
            <a:pPr marL="0" indent="0">
              <a:buNone/>
            </a:pPr>
            <a:r>
              <a:rPr lang="ja-JP" altLang="en-US" dirty="0"/>
              <a:t>ゲームの仕方</a:t>
            </a:r>
            <a:endParaRPr lang="en-US" altLang="ja-JP" dirty="0"/>
          </a:p>
          <a:p>
            <a:pPr marL="0" indent="0">
              <a:buNone/>
            </a:pPr>
            <a:r>
              <a:rPr lang="ja-JP" altLang="en-US" dirty="0"/>
              <a:t>・・・あなたが大切にしている価値観は何ですか？</a:t>
            </a:r>
          </a:p>
          <a:p>
            <a:pPr marL="0" indent="0">
              <a:buNone/>
            </a:pPr>
            <a:r>
              <a:rPr lang="ja-JP" altLang="en-US" dirty="0"/>
              <a:t>①	二つの価値を比較して、勝った方</a:t>
            </a:r>
            <a:r>
              <a:rPr lang="en-US" altLang="ja-JP" dirty="0"/>
              <a:t>(</a:t>
            </a:r>
            <a:r>
              <a:rPr lang="ja-JP" altLang="en-US" dirty="0"/>
              <a:t>大切な方</a:t>
            </a:r>
            <a:r>
              <a:rPr lang="en-US" altLang="ja-JP" dirty="0"/>
              <a:t>)</a:t>
            </a:r>
            <a:r>
              <a:rPr lang="ja-JP" altLang="en-US" dirty="0"/>
              <a:t>の価値観に○、負けた方に</a:t>
            </a:r>
            <a:r>
              <a:rPr lang="en-US" altLang="ja-JP" dirty="0"/>
              <a:t>×</a:t>
            </a:r>
            <a:r>
              <a:rPr lang="ja-JP" altLang="en-US" dirty="0"/>
              <a:t>を付ける。</a:t>
            </a:r>
          </a:p>
          <a:p>
            <a:pPr marL="0" indent="0">
              <a:buNone/>
            </a:pPr>
            <a:r>
              <a:rPr lang="ja-JP" altLang="en-US" dirty="0"/>
              <a:t>②	迷った場合は、無理に判断基準を設けて判断する。</a:t>
            </a:r>
          </a:p>
          <a:p>
            <a:pPr marL="0" indent="0">
              <a:buNone/>
            </a:pPr>
            <a:r>
              <a:rPr lang="ja-JP" altLang="en-US" dirty="0"/>
              <a:t>③	○の数を数えて、「得点」のところに書き込む。</a:t>
            </a:r>
          </a:p>
          <a:p>
            <a:pPr marL="0" indent="0">
              <a:buNone/>
            </a:pPr>
            <a:r>
              <a:rPr lang="ja-JP" altLang="en-US" dirty="0"/>
              <a:t>④	得点順に順位を付ける。</a:t>
            </a:r>
          </a:p>
          <a:p>
            <a:pPr marL="0" indent="0">
              <a:buNone/>
            </a:pPr>
            <a:r>
              <a:rPr lang="ja-JP" altLang="en-US" dirty="0"/>
              <a:t>⑤	点数が同じ場合は、その価値同士で比較して、勝った方の価値観を上位にする。</a:t>
            </a:r>
          </a:p>
          <a:p>
            <a:pPr marL="0" indent="0">
              <a:buNone/>
            </a:pPr>
            <a:r>
              <a:rPr lang="ja-JP" altLang="en-US" dirty="0"/>
              <a:t>⑥	たがいの価値観を比べ合う。とくに判断基準を聞き合いたい。</a:t>
            </a:r>
          </a:p>
          <a:p>
            <a:pPr marL="0" indent="0">
              <a:buNone/>
            </a:pPr>
            <a:endParaRPr lang="ja-JP" altLang="en-US" dirty="0"/>
          </a:p>
        </p:txBody>
      </p:sp>
      <p:grpSp>
        <p:nvGrpSpPr>
          <p:cNvPr id="10" name="グループ化 9">
            <a:extLst>
              <a:ext uri="{FF2B5EF4-FFF2-40B4-BE49-F238E27FC236}">
                <a16:creationId xmlns:a16="http://schemas.microsoft.com/office/drawing/2014/main" id="{50CC8423-CB35-4BD5-954E-63279A4BA746}"/>
              </a:ext>
            </a:extLst>
          </p:cNvPr>
          <p:cNvGrpSpPr/>
          <p:nvPr/>
        </p:nvGrpSpPr>
        <p:grpSpPr>
          <a:xfrm>
            <a:off x="0" y="-22705"/>
            <a:ext cx="8712968" cy="445159"/>
            <a:chOff x="0" y="1658"/>
            <a:chExt cx="8712968" cy="445159"/>
          </a:xfrm>
        </p:grpSpPr>
        <p:sp>
          <p:nvSpPr>
            <p:cNvPr id="11" name="角丸四角形 4">
              <a:extLst>
                <a:ext uri="{FF2B5EF4-FFF2-40B4-BE49-F238E27FC236}">
                  <a16:creationId xmlns:a16="http://schemas.microsoft.com/office/drawing/2014/main" id="{BC197024-7FBB-46D7-B0B0-920BE54146E4}"/>
                </a:ext>
              </a:extLst>
            </p:cNvPr>
            <p:cNvSpPr/>
            <p:nvPr/>
          </p:nvSpPr>
          <p:spPr>
            <a:xfrm>
              <a:off x="0" y="1658"/>
              <a:ext cx="8712968" cy="445159"/>
            </a:xfrm>
            <a:prstGeom prst="roundRect">
              <a:avLst/>
            </a:prstGeom>
          </p:spPr>
          <p:style>
            <a:lnRef idx="0">
              <a:schemeClr val="accent6"/>
            </a:lnRef>
            <a:fillRef idx="3">
              <a:schemeClr val="accent6"/>
            </a:fillRef>
            <a:effectRef idx="3">
              <a:schemeClr val="accent6"/>
            </a:effectRef>
            <a:fontRef idx="minor">
              <a:schemeClr val="lt1"/>
            </a:fontRef>
          </p:style>
        </p:sp>
        <p:sp>
          <p:nvSpPr>
            <p:cNvPr id="12" name="角丸四角形 4">
              <a:extLst>
                <a:ext uri="{FF2B5EF4-FFF2-40B4-BE49-F238E27FC236}">
                  <a16:creationId xmlns:a16="http://schemas.microsoft.com/office/drawing/2014/main" id="{A144BCC3-95B0-4BF1-A99E-6194979B50F1}"/>
                </a:ext>
              </a:extLst>
            </p:cNvPr>
            <p:cNvSpPr/>
            <p:nvPr/>
          </p:nvSpPr>
          <p:spPr>
            <a:xfrm>
              <a:off x="21731" y="23389"/>
              <a:ext cx="8669506" cy="401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kern="1200" dirty="0">
                  <a:solidFill>
                    <a:schemeClr val="tx2">
                      <a:lumMod val="75000"/>
                    </a:schemeClr>
                  </a:solidFill>
                </a:rPr>
                <a:t>ワークショップ・トレーニング</a:t>
              </a:r>
            </a:p>
          </p:txBody>
        </p:sp>
      </p:grpSp>
    </p:spTree>
    <p:extLst>
      <p:ext uri="{BB962C8B-B14F-4D97-AF65-F5344CB8AC3E}">
        <p14:creationId xmlns:p14="http://schemas.microsoft.com/office/powerpoint/2010/main" val="3964475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rtl="0" eaLnBrk="1" latinLnBrk="0" hangingPunct="1"/>
            <a:r>
              <a:rPr lang="ja-JP" altLang="en-US" sz="3200" dirty="0">
                <a:solidFill>
                  <a:schemeClr val="lt1"/>
                </a:solidFill>
                <a:latin typeface="+mn-lt"/>
                <a:ea typeface="+mn-ea"/>
                <a:cs typeface="+mn-cs"/>
              </a:rPr>
              <a:t>簡単で明確な共同事業企画の方法</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arabicPeriod"/>
            </a:pPr>
            <a:r>
              <a:rPr lang="ja-JP" altLang="en-US" dirty="0">
                <a:effectLst/>
              </a:rPr>
              <a:t>課題の把握</a:t>
            </a:r>
            <a:endParaRPr lang="en-US" altLang="ja-JP" dirty="0">
              <a:effectLst/>
            </a:endParaRPr>
          </a:p>
          <a:p>
            <a:pPr marL="514350" indent="-514350">
              <a:buFont typeface="+mj-lt"/>
              <a:buAutoNum type="arabicPeriod"/>
            </a:pPr>
            <a:r>
              <a:rPr lang="ja-JP" altLang="en-US" dirty="0"/>
              <a:t>目的の設定</a:t>
            </a:r>
            <a:r>
              <a:rPr lang="en-US" altLang="ja-JP" dirty="0"/>
              <a:t>(</a:t>
            </a:r>
            <a:r>
              <a:rPr lang="ja-JP" altLang="en-US" dirty="0"/>
              <a:t>課題解決の方向性を鮮明に</a:t>
            </a:r>
            <a:r>
              <a:rPr lang="en-US" altLang="ja-JP" dirty="0"/>
              <a:t>)</a:t>
            </a:r>
          </a:p>
          <a:p>
            <a:pPr marL="514350" indent="-514350">
              <a:buFont typeface="+mj-lt"/>
              <a:buAutoNum type="arabicPeriod"/>
            </a:pPr>
            <a:r>
              <a:rPr lang="ja-JP" altLang="en-US" dirty="0"/>
              <a:t>カード書き</a:t>
            </a:r>
            <a:r>
              <a:rPr lang="en-US" altLang="ja-JP" dirty="0"/>
              <a:t>(</a:t>
            </a:r>
            <a:r>
              <a:rPr lang="ja-JP" altLang="en-US" dirty="0"/>
              <a:t>自己内対話による目標設定</a:t>
            </a:r>
            <a:r>
              <a:rPr lang="en-US" altLang="ja-JP" dirty="0"/>
              <a:t>)</a:t>
            </a:r>
            <a:endParaRPr lang="en-US" altLang="ja-JP" dirty="0">
              <a:effectLst/>
            </a:endParaRPr>
          </a:p>
          <a:p>
            <a:pPr marL="514350" indent="-514350">
              <a:buFont typeface="+mj-lt"/>
              <a:buAutoNum type="arabicPeriod"/>
            </a:pPr>
            <a:r>
              <a:rPr lang="ja-JP" altLang="en-US" dirty="0">
                <a:effectLst/>
              </a:rPr>
              <a:t>「目標カード」の時系列配置</a:t>
            </a:r>
            <a:endParaRPr lang="en-US" altLang="ja-JP" dirty="0">
              <a:effectLst/>
            </a:endParaRPr>
          </a:p>
          <a:p>
            <a:pPr marL="514350" indent="-514350">
              <a:buFont typeface="+mj-lt"/>
              <a:buAutoNum type="arabicPeriod"/>
            </a:pPr>
            <a:r>
              <a:rPr lang="ja-JP" altLang="en-US" dirty="0"/>
              <a:t>トータルとしての評価項目の設定</a:t>
            </a:r>
            <a:r>
              <a:rPr lang="en-US" altLang="ja-JP" dirty="0"/>
              <a:t>(</a:t>
            </a:r>
            <a:r>
              <a:rPr lang="ja-JP" altLang="en-US" dirty="0"/>
              <a:t>目的意識</a:t>
            </a:r>
            <a:r>
              <a:rPr lang="en-US" altLang="ja-JP" dirty="0"/>
              <a:t>)</a:t>
            </a:r>
          </a:p>
          <a:p>
            <a:pPr marL="514350" indent="-514350">
              <a:buFont typeface="+mj-lt"/>
              <a:buAutoNum type="arabicPeriod"/>
            </a:pPr>
            <a:endParaRPr lang="en-US" altLang="ja-JP" dirty="0">
              <a:effectLst/>
            </a:endParaRPr>
          </a:p>
          <a:p>
            <a:pPr marL="514350" indent="-514350">
              <a:buFont typeface="+mj-lt"/>
              <a:buAutoNum type="arabicPeriod"/>
            </a:pPr>
            <a:endParaRPr lang="en-US" altLang="ja-JP" dirty="0">
              <a:effectLst/>
            </a:endParaRPr>
          </a:p>
          <a:p>
            <a:pPr marL="514350" indent="-514350">
              <a:buFont typeface="+mj-lt"/>
              <a:buAutoNum type="arabicPeriod"/>
            </a:pPr>
            <a:endParaRPr lang="ja-JP" altLang="ja-JP" dirty="0">
              <a:effectLst/>
            </a:endParaRPr>
          </a:p>
        </p:txBody>
      </p:sp>
      <p:grpSp>
        <p:nvGrpSpPr>
          <p:cNvPr id="4" name="グループ化 3"/>
          <p:cNvGrpSpPr/>
          <p:nvPr/>
        </p:nvGrpSpPr>
        <p:grpSpPr>
          <a:xfrm>
            <a:off x="0" y="8222"/>
            <a:ext cx="8712968" cy="446599"/>
            <a:chOff x="0" y="3215744"/>
            <a:chExt cx="8712968" cy="446599"/>
          </a:xfrm>
        </p:grpSpPr>
        <p:sp>
          <p:nvSpPr>
            <p:cNvPr id="5" name="角丸四角形 4"/>
            <p:cNvSpPr/>
            <p:nvPr/>
          </p:nvSpPr>
          <p:spPr>
            <a:xfrm>
              <a:off x="0" y="3215744"/>
              <a:ext cx="8712968" cy="446599"/>
            </a:xfrm>
            <a:prstGeom prst="roundRect">
              <a:avLst/>
            </a:prstGeom>
          </p:spPr>
          <p:style>
            <a:lnRef idx="2">
              <a:schemeClr val="lt1">
                <a:hueOff val="0"/>
                <a:satOff val="0"/>
                <a:lumOff val="0"/>
                <a:alphaOff val="0"/>
              </a:schemeClr>
            </a:lnRef>
            <a:fillRef idx="1">
              <a:schemeClr val="accent5">
                <a:hueOff val="-6953714"/>
                <a:satOff val="27868"/>
                <a:lumOff val="6040"/>
                <a:alphaOff val="0"/>
              </a:schemeClr>
            </a:fillRef>
            <a:effectRef idx="0">
              <a:schemeClr val="accent5">
                <a:hueOff val="-6953714"/>
                <a:satOff val="27868"/>
                <a:lumOff val="6040"/>
                <a:alphaOff val="0"/>
              </a:schemeClr>
            </a:effectRef>
            <a:fontRef idx="minor">
              <a:schemeClr val="lt1"/>
            </a:fontRef>
          </p:style>
        </p:sp>
        <p:sp>
          <p:nvSpPr>
            <p:cNvPr id="6" name="角丸四角形 4"/>
            <p:cNvSpPr/>
            <p:nvPr/>
          </p:nvSpPr>
          <p:spPr>
            <a:xfrm>
              <a:off x="21801" y="3237545"/>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dirty="0">
                  <a:solidFill>
                    <a:schemeClr val="tx2">
                      <a:lumMod val="75000"/>
                    </a:schemeClr>
                  </a:solidFill>
                </a:rPr>
                <a:t>(7)</a:t>
              </a:r>
              <a:r>
                <a:rPr lang="ja-JP" altLang="en-US" sz="2000" kern="1200">
                  <a:solidFill>
                    <a:schemeClr val="tx2">
                      <a:lumMod val="75000"/>
                    </a:schemeClr>
                  </a:solidFill>
                </a:rPr>
                <a:t>社会教育の内容・方法・形態（学習情報の提供と学習相談、評価を含む）</a:t>
              </a:r>
              <a:endParaRPr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50</a:t>
            </a:fld>
            <a:endParaRPr kumimoji="1" lang="ja-JP" altLang="en-US" dirty="0"/>
          </a:p>
        </p:txBody>
      </p:sp>
    </p:spTree>
    <p:extLst>
      <p:ext uri="{BB962C8B-B14F-4D97-AF65-F5344CB8AC3E}">
        <p14:creationId xmlns:p14="http://schemas.microsoft.com/office/powerpoint/2010/main" val="8579045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rtl="0" eaLnBrk="1" latinLnBrk="0" hangingPunct="1"/>
            <a:r>
              <a:rPr lang="ja-JP" altLang="en-US" sz="3200" dirty="0">
                <a:solidFill>
                  <a:schemeClr val="lt1"/>
                </a:solidFill>
                <a:latin typeface="+mn-lt"/>
                <a:ea typeface="+mn-ea"/>
                <a:cs typeface="+mn-cs"/>
              </a:rPr>
              <a:t>相談事業</a:t>
            </a:r>
            <a:endParaRPr kumimoji="1" lang="ja-JP" altLang="en-US" dirty="0"/>
          </a:p>
        </p:txBody>
      </p:sp>
      <p:sp>
        <p:nvSpPr>
          <p:cNvPr id="3" name="コンテンツ プレースホルダー 2"/>
          <p:cNvSpPr>
            <a:spLocks noGrp="1"/>
          </p:cNvSpPr>
          <p:nvPr>
            <p:ph idx="1"/>
          </p:nvPr>
        </p:nvSpPr>
        <p:spPr/>
        <p:txBody>
          <a:bodyPr/>
          <a:lstStyle/>
          <a:p>
            <a:pPr rtl="0" eaLnBrk="1" latinLnBrk="0" hangingPunct="1"/>
            <a:r>
              <a:rPr lang="ja-JP" altLang="en-US" dirty="0">
                <a:effectLst/>
              </a:rPr>
              <a:t>図書館の特徴を生かした「まちづくり活動相談」のアイデアをまとめなさい。</a:t>
            </a:r>
            <a:endParaRPr lang="ja-JP" altLang="ja-JP" dirty="0">
              <a:effectLst/>
            </a:endParaRPr>
          </a:p>
        </p:txBody>
      </p:sp>
      <p:grpSp>
        <p:nvGrpSpPr>
          <p:cNvPr id="4" name="グループ化 3"/>
          <p:cNvGrpSpPr/>
          <p:nvPr/>
        </p:nvGrpSpPr>
        <p:grpSpPr>
          <a:xfrm>
            <a:off x="0" y="8222"/>
            <a:ext cx="8712968" cy="446599"/>
            <a:chOff x="0" y="3215744"/>
            <a:chExt cx="8712968" cy="446599"/>
          </a:xfrm>
        </p:grpSpPr>
        <p:sp>
          <p:nvSpPr>
            <p:cNvPr id="5" name="角丸四角形 4"/>
            <p:cNvSpPr/>
            <p:nvPr/>
          </p:nvSpPr>
          <p:spPr>
            <a:xfrm>
              <a:off x="0" y="3215744"/>
              <a:ext cx="8712968" cy="446599"/>
            </a:xfrm>
            <a:prstGeom prst="roundRect">
              <a:avLst/>
            </a:prstGeom>
          </p:spPr>
          <p:style>
            <a:lnRef idx="2">
              <a:schemeClr val="lt1">
                <a:hueOff val="0"/>
                <a:satOff val="0"/>
                <a:lumOff val="0"/>
                <a:alphaOff val="0"/>
              </a:schemeClr>
            </a:lnRef>
            <a:fillRef idx="1">
              <a:schemeClr val="accent5">
                <a:hueOff val="-6953714"/>
                <a:satOff val="27868"/>
                <a:lumOff val="6040"/>
                <a:alphaOff val="0"/>
              </a:schemeClr>
            </a:fillRef>
            <a:effectRef idx="0">
              <a:schemeClr val="accent5">
                <a:hueOff val="-6953714"/>
                <a:satOff val="27868"/>
                <a:lumOff val="6040"/>
                <a:alphaOff val="0"/>
              </a:schemeClr>
            </a:effectRef>
            <a:fontRef idx="minor">
              <a:schemeClr val="lt1"/>
            </a:fontRef>
          </p:style>
        </p:sp>
        <p:sp>
          <p:nvSpPr>
            <p:cNvPr id="6" name="角丸四角形 4"/>
            <p:cNvSpPr/>
            <p:nvPr/>
          </p:nvSpPr>
          <p:spPr>
            <a:xfrm>
              <a:off x="21801" y="3237545"/>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dirty="0">
                  <a:solidFill>
                    <a:schemeClr val="tx2">
                      <a:lumMod val="75000"/>
                    </a:schemeClr>
                  </a:solidFill>
                </a:rPr>
                <a:t>(7)</a:t>
              </a:r>
              <a:r>
                <a:rPr lang="ja-JP" altLang="en-US" sz="2000" kern="1200">
                  <a:solidFill>
                    <a:schemeClr val="tx2">
                      <a:lumMod val="75000"/>
                    </a:schemeClr>
                  </a:solidFill>
                </a:rPr>
                <a:t>社会教育の内容・方法・形態（学習情報の提供と学習相談、評価を含む）</a:t>
              </a:r>
              <a:endParaRPr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51</a:t>
            </a:fld>
            <a:endParaRPr kumimoji="1" lang="ja-JP" altLang="en-US" dirty="0"/>
          </a:p>
        </p:txBody>
      </p:sp>
    </p:spTree>
    <p:extLst>
      <p:ext uri="{BB962C8B-B14F-4D97-AF65-F5344CB8AC3E}">
        <p14:creationId xmlns:p14="http://schemas.microsoft.com/office/powerpoint/2010/main" val="1937967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lvl="0" rtl="0" eaLnBrk="1" latinLnBrk="0" hangingPunct="1"/>
            <a:r>
              <a:rPr lang="ja-JP" altLang="en-US" dirty="0">
                <a:solidFill>
                  <a:schemeClr val="bg1"/>
                </a:solidFill>
              </a:rPr>
              <a:t>社会起業家への学習支援</a:t>
            </a:r>
            <a:r>
              <a:rPr lang="en-US" altLang="ja-JP" dirty="0">
                <a:solidFill>
                  <a:schemeClr val="bg1"/>
                </a:solidFill>
              </a:rPr>
              <a:t>(</a:t>
            </a:r>
            <a:r>
              <a:rPr lang="ja-JP" altLang="en-US" dirty="0">
                <a:solidFill>
                  <a:schemeClr val="bg1"/>
                </a:solidFill>
              </a:rPr>
              <a:t>割愛？</a:t>
            </a:r>
            <a:r>
              <a:rPr lang="en-US" altLang="ja-JP" dirty="0">
                <a:solidFill>
                  <a:schemeClr val="bg1"/>
                </a:solidFill>
              </a:rPr>
              <a:t>)</a:t>
            </a:r>
            <a:endParaRPr kumimoji="1" lang="ja-JP" altLang="en-US" dirty="0">
              <a:solidFill>
                <a:schemeClr val="bg1"/>
              </a:solidFill>
            </a:endParaRPr>
          </a:p>
        </p:txBody>
      </p:sp>
      <p:sp>
        <p:nvSpPr>
          <p:cNvPr id="3" name="コンテンツ プレースホルダー 2"/>
          <p:cNvSpPr>
            <a:spLocks noGrp="1"/>
          </p:cNvSpPr>
          <p:nvPr>
            <p:ph idx="1"/>
          </p:nvPr>
        </p:nvSpPr>
        <p:spPr/>
        <p:txBody>
          <a:bodyPr/>
          <a:lstStyle/>
          <a:p>
            <a:pPr rtl="0" eaLnBrk="1" latinLnBrk="0" hangingPunct="1"/>
            <a:r>
              <a:rPr lang="ja-JP" altLang="en-US" dirty="0">
                <a:effectLst/>
              </a:rPr>
              <a:t>社会起業家への学習支援方策を立てなさい。</a:t>
            </a:r>
            <a:endParaRPr lang="ja-JP" altLang="ja-JP" dirty="0">
              <a:effectLst/>
            </a:endParaRPr>
          </a:p>
        </p:txBody>
      </p:sp>
      <p:grpSp>
        <p:nvGrpSpPr>
          <p:cNvPr id="4" name="グループ化 3"/>
          <p:cNvGrpSpPr/>
          <p:nvPr/>
        </p:nvGrpSpPr>
        <p:grpSpPr>
          <a:xfrm>
            <a:off x="0" y="0"/>
            <a:ext cx="8712968" cy="446599"/>
            <a:chOff x="0" y="3675127"/>
            <a:chExt cx="8712968" cy="446599"/>
          </a:xfrm>
        </p:grpSpPr>
        <p:sp>
          <p:nvSpPr>
            <p:cNvPr id="5" name="角丸四角形 4"/>
            <p:cNvSpPr/>
            <p:nvPr/>
          </p:nvSpPr>
          <p:spPr>
            <a:xfrm>
              <a:off x="0" y="3675127"/>
              <a:ext cx="8712968" cy="446599"/>
            </a:xfrm>
            <a:prstGeom prst="roundRect">
              <a:avLst/>
            </a:prstGeom>
          </p:spPr>
          <p:style>
            <a:lnRef idx="2">
              <a:schemeClr val="lt1">
                <a:hueOff val="0"/>
                <a:satOff val="0"/>
                <a:lumOff val="0"/>
                <a:alphaOff val="0"/>
              </a:schemeClr>
            </a:lnRef>
            <a:fillRef idx="1">
              <a:schemeClr val="accent5">
                <a:hueOff val="-7947101"/>
                <a:satOff val="31849"/>
                <a:lumOff val="6902"/>
                <a:alphaOff val="0"/>
              </a:schemeClr>
            </a:fillRef>
            <a:effectRef idx="0">
              <a:schemeClr val="accent5">
                <a:hueOff val="-7947101"/>
                <a:satOff val="31849"/>
                <a:lumOff val="6902"/>
                <a:alphaOff val="0"/>
              </a:schemeClr>
            </a:effectRef>
            <a:fontRef idx="minor">
              <a:schemeClr val="lt1"/>
            </a:fontRef>
          </p:style>
        </p:sp>
        <p:sp>
          <p:nvSpPr>
            <p:cNvPr id="6" name="角丸四角形 4"/>
            <p:cNvSpPr/>
            <p:nvPr/>
          </p:nvSpPr>
          <p:spPr>
            <a:xfrm>
              <a:off x="21801" y="3696928"/>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a:solidFill>
                    <a:schemeClr val="tx2">
                      <a:lumMod val="75000"/>
                    </a:schemeClr>
                  </a:solidFill>
                </a:rPr>
                <a:t>(8)</a:t>
              </a:r>
              <a:r>
                <a:rPr lang="ja-JP" altLang="en-US" sz="2000" kern="1200">
                  <a:solidFill>
                    <a:schemeClr val="tx2">
                      <a:lumMod val="75000"/>
                    </a:schemeClr>
                  </a:solidFill>
                </a:rPr>
                <a:t>学習への支援と学習成果の評価と活用</a:t>
              </a:r>
              <a:endParaRPr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52</a:t>
            </a:fld>
            <a:endParaRPr kumimoji="1" lang="ja-JP" altLang="en-US" dirty="0"/>
          </a:p>
        </p:txBody>
      </p:sp>
    </p:spTree>
    <p:extLst>
      <p:ext uri="{BB962C8B-B14F-4D97-AF65-F5344CB8AC3E}">
        <p14:creationId xmlns:p14="http://schemas.microsoft.com/office/powerpoint/2010/main" val="41335682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a:r>
              <a:rPr kumimoji="1" lang="ja-JP" altLang="en-US" dirty="0">
                <a:solidFill>
                  <a:schemeClr val="bg1"/>
                </a:solidFill>
              </a:rPr>
              <a:t>ユニバーサルデザイン</a:t>
            </a:r>
            <a:r>
              <a:rPr lang="en-US" altLang="ja-JP" dirty="0">
                <a:solidFill>
                  <a:schemeClr val="bg1"/>
                </a:solidFill>
              </a:rPr>
              <a:t>(</a:t>
            </a:r>
            <a:r>
              <a:rPr lang="ja-JP" altLang="en-US" dirty="0">
                <a:solidFill>
                  <a:schemeClr val="bg1"/>
                </a:solidFill>
              </a:rPr>
              <a:t>割愛？</a:t>
            </a:r>
            <a:r>
              <a:rPr lang="en-US" altLang="ja-JP" dirty="0">
                <a:solidFill>
                  <a:schemeClr val="bg1"/>
                </a:solidFill>
              </a:rPr>
              <a:t>)</a:t>
            </a:r>
            <a:endParaRPr kumimoji="1" lang="ja-JP" altLang="en-US" dirty="0">
              <a:solidFill>
                <a:schemeClr val="bg1"/>
              </a:solidFill>
            </a:endParaRPr>
          </a:p>
        </p:txBody>
      </p:sp>
      <p:sp>
        <p:nvSpPr>
          <p:cNvPr id="3" name="コンテンツ プレースホルダー 2"/>
          <p:cNvSpPr>
            <a:spLocks noGrp="1"/>
          </p:cNvSpPr>
          <p:nvPr>
            <p:ph idx="1"/>
          </p:nvPr>
        </p:nvSpPr>
        <p:spPr/>
        <p:txBody>
          <a:bodyPr/>
          <a:lstStyle/>
          <a:p>
            <a:pPr rtl="0" eaLnBrk="1" latinLnBrk="0" hangingPunct="1"/>
            <a:r>
              <a:rPr lang="ja-JP" altLang="en-US" dirty="0">
                <a:effectLst/>
              </a:rPr>
              <a:t>図書館を使いづらい人の理由を列挙し、解決方法を述べなさい。</a:t>
            </a:r>
            <a:endParaRPr lang="ja-JP" altLang="ja-JP" dirty="0">
              <a:effectLst/>
            </a:endParaRPr>
          </a:p>
        </p:txBody>
      </p:sp>
      <p:grpSp>
        <p:nvGrpSpPr>
          <p:cNvPr id="4" name="グループ化 3"/>
          <p:cNvGrpSpPr/>
          <p:nvPr/>
        </p:nvGrpSpPr>
        <p:grpSpPr>
          <a:xfrm>
            <a:off x="-7802" y="0"/>
            <a:ext cx="8712968" cy="446599"/>
            <a:chOff x="0" y="4134509"/>
            <a:chExt cx="8712968" cy="446599"/>
          </a:xfrm>
        </p:grpSpPr>
        <p:sp>
          <p:nvSpPr>
            <p:cNvPr id="5" name="角丸四角形 4"/>
            <p:cNvSpPr/>
            <p:nvPr/>
          </p:nvSpPr>
          <p:spPr>
            <a:xfrm>
              <a:off x="0" y="4134509"/>
              <a:ext cx="8712968" cy="446599"/>
            </a:xfrm>
            <a:prstGeom prst="roundRect">
              <a:avLst/>
            </a:prstGeom>
          </p:spPr>
          <p:style>
            <a:lnRef idx="2">
              <a:schemeClr val="lt1">
                <a:hueOff val="0"/>
                <a:satOff val="0"/>
                <a:lumOff val="0"/>
                <a:alphaOff val="0"/>
              </a:schemeClr>
            </a:lnRef>
            <a:fillRef idx="1">
              <a:schemeClr val="accent5">
                <a:hueOff val="-8940489"/>
                <a:satOff val="35830"/>
                <a:lumOff val="7765"/>
                <a:alphaOff val="0"/>
              </a:schemeClr>
            </a:fillRef>
            <a:effectRef idx="0">
              <a:schemeClr val="accent5">
                <a:hueOff val="-8940489"/>
                <a:satOff val="35830"/>
                <a:lumOff val="7765"/>
                <a:alphaOff val="0"/>
              </a:schemeClr>
            </a:effectRef>
            <a:fontRef idx="minor">
              <a:schemeClr val="lt1"/>
            </a:fontRef>
          </p:style>
        </p:sp>
        <p:sp>
          <p:nvSpPr>
            <p:cNvPr id="6" name="角丸四角形 4"/>
            <p:cNvSpPr/>
            <p:nvPr/>
          </p:nvSpPr>
          <p:spPr>
            <a:xfrm>
              <a:off x="21801" y="4156310"/>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dirty="0">
                  <a:solidFill>
                    <a:schemeClr val="tx2">
                      <a:lumMod val="75000"/>
                    </a:schemeClr>
                  </a:solidFill>
                </a:rPr>
                <a:t>(9)</a:t>
              </a:r>
              <a:r>
                <a:rPr lang="ja-JP" altLang="en-US" sz="2000" kern="1200">
                  <a:solidFill>
                    <a:schemeClr val="tx2">
                      <a:lumMod val="75000"/>
                    </a:schemeClr>
                  </a:solidFill>
                </a:rPr>
                <a:t>社会教育施設・生涯学習関連施設の管理・運営と連携</a:t>
              </a:r>
              <a:endParaRPr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53</a:t>
            </a:fld>
            <a:endParaRPr kumimoji="1" lang="ja-JP" altLang="en-US" dirty="0"/>
          </a:p>
        </p:txBody>
      </p:sp>
    </p:spTree>
    <p:extLst>
      <p:ext uri="{BB962C8B-B14F-4D97-AF65-F5344CB8AC3E}">
        <p14:creationId xmlns:p14="http://schemas.microsoft.com/office/powerpoint/2010/main" val="23703383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ja-JP" altLang="en-US" dirty="0">
                <a:solidFill>
                  <a:schemeClr val="bg1"/>
                </a:solidFill>
              </a:rPr>
              <a:t>指定管理者制度</a:t>
            </a:r>
            <a:r>
              <a:rPr lang="en-US" altLang="ja-JP" dirty="0">
                <a:solidFill>
                  <a:schemeClr val="bg1"/>
                </a:solidFill>
              </a:rPr>
              <a:t>(</a:t>
            </a:r>
            <a:r>
              <a:rPr lang="ja-JP" altLang="en-US" dirty="0">
                <a:solidFill>
                  <a:schemeClr val="bg1"/>
                </a:solidFill>
              </a:rPr>
              <a:t>割愛？</a:t>
            </a:r>
            <a:r>
              <a:rPr lang="en-US" altLang="ja-JP" dirty="0">
                <a:solidFill>
                  <a:schemeClr val="bg1"/>
                </a:solidFill>
              </a:rPr>
              <a:t>)</a:t>
            </a:r>
            <a:endParaRPr kumimoji="1" lang="ja-JP" altLang="en-US" dirty="0">
              <a:solidFill>
                <a:schemeClr val="bg1"/>
              </a:solidFill>
            </a:endParaRPr>
          </a:p>
        </p:txBody>
      </p:sp>
      <p:sp>
        <p:nvSpPr>
          <p:cNvPr id="3" name="コンテンツ プレースホルダー 2"/>
          <p:cNvSpPr>
            <a:spLocks noGrp="1"/>
          </p:cNvSpPr>
          <p:nvPr>
            <p:ph idx="1"/>
          </p:nvPr>
        </p:nvSpPr>
        <p:spPr>
          <a:xfrm>
            <a:off x="426910" y="1564595"/>
            <a:ext cx="8229600" cy="4744725"/>
          </a:xfrm>
        </p:spPr>
        <p:txBody>
          <a:bodyPr/>
          <a:lstStyle/>
          <a:p>
            <a:pPr rtl="0" eaLnBrk="1" latinLnBrk="0" hangingPunct="1"/>
            <a:r>
              <a:rPr lang="ja-JP" altLang="en-US" dirty="0"/>
              <a:t>指定管理者制度でうまくいく場合といかない場合を述べよ</a:t>
            </a:r>
            <a:endParaRPr lang="ja-JP" altLang="ja-JP" dirty="0">
              <a:effectLst/>
            </a:endParaRPr>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54</a:t>
            </a:fld>
            <a:endParaRPr kumimoji="1" lang="ja-JP" altLang="en-US" dirty="0"/>
          </a:p>
        </p:txBody>
      </p:sp>
      <p:grpSp>
        <p:nvGrpSpPr>
          <p:cNvPr id="8" name="グループ化 7"/>
          <p:cNvGrpSpPr/>
          <p:nvPr/>
        </p:nvGrpSpPr>
        <p:grpSpPr>
          <a:xfrm>
            <a:off x="-7802" y="0"/>
            <a:ext cx="8712968" cy="446599"/>
            <a:chOff x="0" y="4134509"/>
            <a:chExt cx="8712968" cy="446599"/>
          </a:xfrm>
        </p:grpSpPr>
        <p:sp>
          <p:nvSpPr>
            <p:cNvPr id="9" name="角丸四角形 8"/>
            <p:cNvSpPr/>
            <p:nvPr/>
          </p:nvSpPr>
          <p:spPr>
            <a:xfrm>
              <a:off x="0" y="4134509"/>
              <a:ext cx="8712968" cy="446599"/>
            </a:xfrm>
            <a:prstGeom prst="roundRect">
              <a:avLst/>
            </a:prstGeom>
          </p:spPr>
          <p:style>
            <a:lnRef idx="2">
              <a:schemeClr val="lt1">
                <a:hueOff val="0"/>
                <a:satOff val="0"/>
                <a:lumOff val="0"/>
                <a:alphaOff val="0"/>
              </a:schemeClr>
            </a:lnRef>
            <a:fillRef idx="1">
              <a:schemeClr val="accent5">
                <a:hueOff val="-8940489"/>
                <a:satOff val="35830"/>
                <a:lumOff val="7765"/>
                <a:alphaOff val="0"/>
              </a:schemeClr>
            </a:fillRef>
            <a:effectRef idx="0">
              <a:schemeClr val="accent5">
                <a:hueOff val="-8940489"/>
                <a:satOff val="35830"/>
                <a:lumOff val="7765"/>
                <a:alphaOff val="0"/>
              </a:schemeClr>
            </a:effectRef>
            <a:fontRef idx="minor">
              <a:schemeClr val="lt1"/>
            </a:fontRef>
          </p:style>
        </p:sp>
        <p:sp>
          <p:nvSpPr>
            <p:cNvPr id="10" name="角丸四角形 4"/>
            <p:cNvSpPr/>
            <p:nvPr/>
          </p:nvSpPr>
          <p:spPr>
            <a:xfrm>
              <a:off x="21801" y="4156310"/>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dirty="0">
                  <a:solidFill>
                    <a:schemeClr val="tx2">
                      <a:lumMod val="75000"/>
                    </a:schemeClr>
                  </a:solidFill>
                </a:rPr>
                <a:t>(9)</a:t>
              </a:r>
              <a:r>
                <a:rPr lang="ja-JP" altLang="en-US" sz="2000" kern="1200">
                  <a:solidFill>
                    <a:schemeClr val="tx2">
                      <a:lumMod val="75000"/>
                    </a:schemeClr>
                  </a:solidFill>
                </a:rPr>
                <a:t>社会教育施設・生涯学習関連施設の管理・運営と連携</a:t>
              </a:r>
              <a:endParaRPr lang="ja-JP" altLang="en-US" sz="2000" kern="1200" dirty="0">
                <a:solidFill>
                  <a:schemeClr val="tx2">
                    <a:lumMod val="75000"/>
                  </a:schemeClr>
                </a:solidFill>
              </a:endParaRPr>
            </a:p>
          </p:txBody>
        </p:sp>
      </p:grpSp>
    </p:spTree>
    <p:extLst>
      <p:ext uri="{BB962C8B-B14F-4D97-AF65-F5344CB8AC3E}">
        <p14:creationId xmlns:p14="http://schemas.microsoft.com/office/powerpoint/2010/main" val="34221034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rtl="0" eaLnBrk="1" latinLnBrk="0" hangingPunct="1"/>
            <a:r>
              <a:rPr kumimoji="1" lang="ja-JP" altLang="en-US" dirty="0"/>
              <a:t>集会事業をまちづくりにつなげる</a:t>
            </a:r>
          </a:p>
        </p:txBody>
      </p:sp>
      <p:sp>
        <p:nvSpPr>
          <p:cNvPr id="3" name="コンテンツ プレースホルダー 2"/>
          <p:cNvSpPr>
            <a:spLocks noGrp="1"/>
          </p:cNvSpPr>
          <p:nvPr>
            <p:ph idx="1"/>
          </p:nvPr>
        </p:nvSpPr>
        <p:spPr/>
        <p:txBody>
          <a:bodyPr/>
          <a:lstStyle/>
          <a:p>
            <a:r>
              <a:rPr kumimoji="1" lang="ja-JP" altLang="en-US" dirty="0"/>
              <a:t>何をやるか</a:t>
            </a:r>
            <a:endParaRPr kumimoji="1" lang="en-US" altLang="ja-JP" dirty="0"/>
          </a:p>
          <a:p>
            <a:r>
              <a:rPr kumimoji="1" lang="ja-JP" altLang="en-US" dirty="0"/>
              <a:t>課題は何か</a:t>
            </a:r>
            <a:endParaRPr kumimoji="1" lang="en-US" altLang="ja-JP" dirty="0"/>
          </a:p>
          <a:p>
            <a:r>
              <a:rPr kumimoji="1" lang="ja-JP" altLang="en-US" dirty="0"/>
              <a:t>集会事業に当たる図書館司書は、どんな職員像なのか</a:t>
            </a:r>
            <a:endParaRPr kumimoji="1" lang="en-US" altLang="ja-JP" dirty="0"/>
          </a:p>
          <a:p>
            <a:endParaRPr kumimoji="1" lang="ja-JP" altLang="en-US" dirty="0"/>
          </a:p>
        </p:txBody>
      </p:sp>
      <p:grpSp>
        <p:nvGrpSpPr>
          <p:cNvPr id="4" name="グループ化 3"/>
          <p:cNvGrpSpPr/>
          <p:nvPr/>
        </p:nvGrpSpPr>
        <p:grpSpPr>
          <a:xfrm>
            <a:off x="0" y="0"/>
            <a:ext cx="8712968" cy="446599"/>
            <a:chOff x="0" y="4593891"/>
            <a:chExt cx="8712968" cy="446599"/>
          </a:xfrm>
        </p:grpSpPr>
        <p:sp>
          <p:nvSpPr>
            <p:cNvPr id="5" name="角丸四角形 4"/>
            <p:cNvSpPr/>
            <p:nvPr/>
          </p:nvSpPr>
          <p:spPr>
            <a:xfrm>
              <a:off x="0" y="4593891"/>
              <a:ext cx="8712968" cy="446599"/>
            </a:xfrm>
            <a:prstGeom prst="roundRect">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6" name="角丸四角形 4"/>
            <p:cNvSpPr/>
            <p:nvPr/>
          </p:nvSpPr>
          <p:spPr>
            <a:xfrm>
              <a:off x="21801" y="4615692"/>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a:solidFill>
                    <a:schemeClr val="tx2">
                      <a:lumMod val="75000"/>
                    </a:schemeClr>
                  </a:solidFill>
                </a:rPr>
                <a:t>(10)</a:t>
              </a:r>
              <a:r>
                <a:rPr lang="ja-JP" altLang="en-US" sz="2000" kern="1200">
                  <a:solidFill>
                    <a:schemeClr val="tx2">
                      <a:lumMod val="75000"/>
                    </a:schemeClr>
                  </a:solidFill>
                </a:rPr>
                <a:t>社会教育指導者の役割</a:t>
              </a:r>
              <a:endParaRPr lang="ja-JP" altLang="en-US" sz="2000" kern="1200" dirty="0">
                <a:solidFill>
                  <a:schemeClr val="tx2">
                    <a:lumMod val="75000"/>
                  </a:schemeClr>
                </a:solidFill>
              </a:endParaRP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55</a:t>
            </a:fld>
            <a:endParaRPr kumimoji="1" lang="ja-JP" altLang="en-US" dirty="0"/>
          </a:p>
        </p:txBody>
      </p:sp>
    </p:spTree>
    <p:extLst>
      <p:ext uri="{BB962C8B-B14F-4D97-AF65-F5344CB8AC3E}">
        <p14:creationId xmlns:p14="http://schemas.microsoft.com/office/powerpoint/2010/main" val="2368076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93A51B3-3BC9-4F36-8CCF-CA85DD3978E1}"/>
              </a:ext>
            </a:extLst>
          </p:cNvPr>
          <p:cNvSpPr>
            <a:spLocks noGrp="1"/>
          </p:cNvSpPr>
          <p:nvPr>
            <p:ph type="sldNum" sz="quarter" idx="12"/>
          </p:nvPr>
        </p:nvSpPr>
        <p:spPr/>
        <p:txBody>
          <a:bodyPr/>
          <a:lstStyle/>
          <a:p>
            <a:fld id="{D2D8002D-B5B0-4BAC-B1F6-782DDCCE6D9C}" type="slidenum">
              <a:rPr lang="ja-JP" altLang="en-US" smtClean="0"/>
              <a:pPr/>
              <a:t>56</a:t>
            </a:fld>
            <a:endParaRPr lang="ja-JP" altLang="en-US" dirty="0"/>
          </a:p>
        </p:txBody>
      </p:sp>
      <p:sp>
        <p:nvSpPr>
          <p:cNvPr id="6" name="正方形/長方形 5">
            <a:extLst>
              <a:ext uri="{FF2B5EF4-FFF2-40B4-BE49-F238E27FC236}">
                <a16:creationId xmlns:a16="http://schemas.microsoft.com/office/drawing/2014/main" id="{62714824-7B28-4ACE-8E95-01C8C3073D42}"/>
              </a:ext>
            </a:extLst>
          </p:cNvPr>
          <p:cNvSpPr/>
          <p:nvPr/>
        </p:nvSpPr>
        <p:spPr>
          <a:xfrm>
            <a:off x="251520" y="6237311"/>
            <a:ext cx="7920880" cy="574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転載禁止　以下のリンク先を直接参照してください。</a:t>
            </a:r>
            <a:endParaRPr lang="en-US" altLang="ja-JP" dirty="0">
              <a:hlinkClick r:id="rId2"/>
            </a:endParaRPr>
          </a:p>
          <a:p>
            <a:r>
              <a:rPr lang="en-US" altLang="ja-JP" dirty="0">
                <a:hlinkClick r:id="rId2"/>
              </a:rPr>
              <a:t>http://ginouken.com/CUDBASManualV30.pdf.pdf</a:t>
            </a:r>
            <a:endParaRPr lang="en-US" altLang="ja-JP" dirty="0"/>
          </a:p>
        </p:txBody>
      </p:sp>
      <p:pic>
        <p:nvPicPr>
          <p:cNvPr id="2" name="図 1">
            <a:extLst>
              <a:ext uri="{FF2B5EF4-FFF2-40B4-BE49-F238E27FC236}">
                <a16:creationId xmlns:a16="http://schemas.microsoft.com/office/drawing/2014/main" id="{A279BEA0-7822-4086-A82A-FFD9A6D03495}"/>
              </a:ext>
            </a:extLst>
          </p:cNvPr>
          <p:cNvPicPr>
            <a:picLocks noChangeAspect="1"/>
          </p:cNvPicPr>
          <p:nvPr/>
        </p:nvPicPr>
        <p:blipFill>
          <a:blip r:embed="rId3"/>
          <a:stretch>
            <a:fillRect/>
          </a:stretch>
        </p:blipFill>
        <p:spPr>
          <a:xfrm>
            <a:off x="179512" y="116632"/>
            <a:ext cx="6753225" cy="1390650"/>
          </a:xfrm>
          <a:prstGeom prst="rect">
            <a:avLst/>
          </a:prstGeom>
        </p:spPr>
      </p:pic>
    </p:spTree>
    <p:extLst>
      <p:ext uri="{BB962C8B-B14F-4D97-AF65-F5344CB8AC3E}">
        <p14:creationId xmlns:p14="http://schemas.microsoft.com/office/powerpoint/2010/main" val="6835365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lvl="0" rtl="0" eaLnBrk="1" latinLnBrk="0" hangingPunct="1"/>
            <a:r>
              <a:rPr lang="ja-JP" altLang="en-US" dirty="0">
                <a:solidFill>
                  <a:schemeClr val="bg1"/>
                </a:solidFill>
              </a:rPr>
              <a:t>施設専門職員に求められる能力</a:t>
            </a:r>
            <a:br>
              <a:rPr lang="en-US" altLang="ja-JP" dirty="0">
                <a:solidFill>
                  <a:schemeClr val="bg1"/>
                </a:solidFill>
              </a:rPr>
            </a:br>
            <a:r>
              <a:rPr lang="ja-JP" altLang="en-US" dirty="0">
                <a:solidFill>
                  <a:schemeClr val="bg1"/>
                </a:solidFill>
              </a:rPr>
              <a:t>　</a:t>
            </a:r>
            <a:r>
              <a:rPr lang="ja-JP" altLang="en-US" sz="3600" dirty="0">
                <a:solidFill>
                  <a:schemeClr val="bg1"/>
                </a:solidFill>
              </a:rPr>
              <a:t>森和夫「公民館職員の専門性」</a:t>
            </a:r>
            <a:r>
              <a:rPr lang="en-US" altLang="ja-JP" sz="3600" dirty="0">
                <a:solidFill>
                  <a:schemeClr val="bg1"/>
                </a:solidFill>
              </a:rPr>
              <a:t>(1990</a:t>
            </a:r>
            <a:r>
              <a:rPr lang="ja-JP" altLang="en-US" sz="3600" dirty="0">
                <a:solidFill>
                  <a:schemeClr val="bg1"/>
                </a:solidFill>
              </a:rPr>
              <a:t>年</a:t>
            </a:r>
            <a:r>
              <a:rPr lang="en-US" altLang="ja-JP" sz="3600" dirty="0">
                <a:solidFill>
                  <a:schemeClr val="bg1"/>
                </a:solidFill>
              </a:rPr>
              <a:t>3</a:t>
            </a:r>
            <a:r>
              <a:rPr lang="ja-JP" altLang="en-US" sz="3600" dirty="0">
                <a:solidFill>
                  <a:schemeClr val="bg1"/>
                </a:solidFill>
              </a:rPr>
              <a:t>月</a:t>
            </a:r>
            <a:r>
              <a:rPr lang="en-US" altLang="ja-JP" sz="3600" dirty="0">
                <a:solidFill>
                  <a:schemeClr val="bg1"/>
                </a:solidFill>
              </a:rPr>
              <a:t>)</a:t>
            </a:r>
            <a:endParaRPr kumimoji="1" lang="ja-JP" altLang="en-US" sz="3600" dirty="0">
              <a:solidFill>
                <a:schemeClr val="bg1"/>
              </a:solidFill>
            </a:endParaRPr>
          </a:p>
        </p:txBody>
      </p:sp>
      <p:pic>
        <p:nvPicPr>
          <p:cNvPr id="8" name="コンテンツ プレースホルダー 7"/>
          <p:cNvPicPr>
            <a:picLocks noGrp="1" noChangeAspect="1"/>
          </p:cNvPicPr>
          <p:nvPr>
            <p:ph idx="1"/>
          </p:nvPr>
        </p:nvPicPr>
        <p:blipFill>
          <a:blip r:embed="rId2" cstate="print"/>
          <a:stretch>
            <a:fillRect/>
          </a:stretch>
        </p:blipFill>
        <p:spPr>
          <a:xfrm>
            <a:off x="1259632" y="1657010"/>
            <a:ext cx="6048672" cy="4975802"/>
          </a:xfrm>
          <a:prstGeom prst="rect">
            <a:avLst/>
          </a:prstGeom>
        </p:spPr>
      </p:pic>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57</a:t>
            </a:fld>
            <a:endParaRPr kumimoji="1" lang="ja-JP" altLang="en-US" dirty="0"/>
          </a:p>
        </p:txBody>
      </p:sp>
      <p:sp>
        <p:nvSpPr>
          <p:cNvPr id="9" name="正方形/長方形 8"/>
          <p:cNvSpPr/>
          <p:nvPr/>
        </p:nvSpPr>
        <p:spPr>
          <a:xfrm>
            <a:off x="7596336" y="5877272"/>
            <a:ext cx="1296144"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以下略</a:t>
            </a:r>
          </a:p>
        </p:txBody>
      </p:sp>
      <p:grpSp>
        <p:nvGrpSpPr>
          <p:cNvPr id="13" name="グループ化 12"/>
          <p:cNvGrpSpPr/>
          <p:nvPr/>
        </p:nvGrpSpPr>
        <p:grpSpPr>
          <a:xfrm>
            <a:off x="0" y="0"/>
            <a:ext cx="8712968" cy="446599"/>
            <a:chOff x="0" y="4593891"/>
            <a:chExt cx="8712968" cy="446599"/>
          </a:xfrm>
        </p:grpSpPr>
        <p:sp>
          <p:nvSpPr>
            <p:cNvPr id="14" name="角丸四角形 13"/>
            <p:cNvSpPr/>
            <p:nvPr/>
          </p:nvSpPr>
          <p:spPr>
            <a:xfrm>
              <a:off x="0" y="4593891"/>
              <a:ext cx="8712968" cy="446599"/>
            </a:xfrm>
            <a:prstGeom prst="roundRect">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5" name="角丸四角形 4"/>
            <p:cNvSpPr/>
            <p:nvPr/>
          </p:nvSpPr>
          <p:spPr>
            <a:xfrm>
              <a:off x="21801" y="4615692"/>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a:solidFill>
                    <a:schemeClr val="tx2">
                      <a:lumMod val="75000"/>
                    </a:schemeClr>
                  </a:solidFill>
                </a:rPr>
                <a:t>(10)</a:t>
              </a:r>
              <a:r>
                <a:rPr lang="ja-JP" altLang="en-US" sz="2000" kern="1200">
                  <a:solidFill>
                    <a:schemeClr val="tx2">
                      <a:lumMod val="75000"/>
                    </a:schemeClr>
                  </a:solidFill>
                </a:rPr>
                <a:t>社会教育指導者の役割</a:t>
              </a:r>
              <a:endParaRPr lang="ja-JP" altLang="en-US" sz="2000" kern="1200" dirty="0">
                <a:solidFill>
                  <a:schemeClr val="tx2">
                    <a:lumMod val="75000"/>
                  </a:schemeClr>
                </a:solidFill>
              </a:endParaRPr>
            </a:p>
          </p:txBody>
        </p:sp>
      </p:grpSp>
    </p:spTree>
    <p:extLst>
      <p:ext uri="{BB962C8B-B14F-4D97-AF65-F5344CB8AC3E}">
        <p14:creationId xmlns:p14="http://schemas.microsoft.com/office/powerpoint/2010/main" val="11386464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rtl="0" eaLnBrk="1" latinLnBrk="0" hangingPunct="1"/>
            <a:r>
              <a:rPr lang="ja-JP" altLang="en-US" sz="3600" dirty="0">
                <a:solidFill>
                  <a:schemeClr val="bg1"/>
                </a:solidFill>
              </a:rPr>
              <a:t>必要能力評価表の作成</a:t>
            </a:r>
            <a:endParaRPr kumimoji="1" lang="ja-JP" altLang="en-US" sz="3600" dirty="0">
              <a:solidFill>
                <a:schemeClr val="bg1"/>
              </a:solidFill>
            </a:endParaRPr>
          </a:p>
        </p:txBody>
      </p:sp>
      <p:sp>
        <p:nvSpPr>
          <p:cNvPr id="3" name="コンテンツ プレースホルダー 2"/>
          <p:cNvSpPr>
            <a:spLocks noGrp="1"/>
          </p:cNvSpPr>
          <p:nvPr>
            <p:ph idx="1"/>
          </p:nvPr>
        </p:nvSpPr>
        <p:spPr/>
        <p:txBody>
          <a:bodyPr>
            <a:normAutofit fontScale="92500" lnSpcReduction="10000"/>
          </a:bodyPr>
          <a:lstStyle/>
          <a:p>
            <a:pPr marL="0" indent="0" rtl="0" eaLnBrk="1" latinLnBrk="0" hangingPunct="1">
              <a:buNone/>
            </a:pPr>
            <a:r>
              <a:rPr lang="ja-JP" altLang="en-US" dirty="0"/>
              <a:t>①　</a:t>
            </a:r>
            <a:r>
              <a:rPr lang="ja-JP" altLang="en-US" dirty="0">
                <a:effectLst/>
              </a:rPr>
              <a:t>必要能力をリストする。</a:t>
            </a:r>
            <a:endParaRPr lang="en-US" altLang="ja-JP" dirty="0">
              <a:effectLst/>
            </a:endParaRPr>
          </a:p>
          <a:p>
            <a:pPr marL="0" indent="0" rtl="0" eaLnBrk="1" latinLnBrk="0" hangingPunct="1">
              <a:buNone/>
            </a:pPr>
            <a:r>
              <a:rPr lang="ja-JP" altLang="en-US" dirty="0"/>
              <a:t>能力＝技能・知識・態度</a:t>
            </a:r>
            <a:endParaRPr lang="en-US" altLang="ja-JP" dirty="0"/>
          </a:p>
          <a:p>
            <a:pPr marL="0" indent="0" rtl="0" eaLnBrk="1" latinLnBrk="0" hangingPunct="1">
              <a:buNone/>
            </a:pPr>
            <a:r>
              <a:rPr lang="ja-JP" altLang="en-US" dirty="0">
                <a:effectLst/>
              </a:rPr>
              <a:t>表記は「できる、知ってる、態度がとれる」</a:t>
            </a:r>
            <a:endParaRPr lang="en-US" altLang="ja-JP" dirty="0">
              <a:effectLst/>
            </a:endParaRPr>
          </a:p>
          <a:p>
            <a:pPr marL="0" indent="0" rtl="0" eaLnBrk="1" latinLnBrk="0" hangingPunct="1">
              <a:buNone/>
            </a:pPr>
            <a:r>
              <a:rPr lang="ja-JP" altLang="en-US" dirty="0"/>
              <a:t>②　各能力項目に対して、評価尺度を設定する。</a:t>
            </a:r>
            <a:endParaRPr lang="en-US" altLang="ja-JP" dirty="0"/>
          </a:p>
          <a:p>
            <a:pPr marL="0" indent="0" rtl="0" eaLnBrk="1" latinLnBrk="0" hangingPunct="1">
              <a:buNone/>
            </a:pPr>
            <a:r>
              <a:rPr lang="ja-JP" altLang="en-US" dirty="0">
                <a:effectLst/>
              </a:rPr>
              <a:t>ゼロ・イチになるような項目は見直す。</a:t>
            </a:r>
            <a:endParaRPr lang="en-US" altLang="ja-JP" dirty="0">
              <a:effectLst/>
            </a:endParaRPr>
          </a:p>
          <a:p>
            <a:pPr marL="0" indent="0" rtl="0" eaLnBrk="1" latinLnBrk="0" hangingPunct="1">
              <a:buNone/>
            </a:pPr>
            <a:r>
              <a:rPr lang="ja-JP" altLang="en-US" dirty="0"/>
              <a:t>５段階評価の例</a:t>
            </a:r>
            <a:endParaRPr lang="en-US" altLang="ja-JP" dirty="0"/>
          </a:p>
          <a:p>
            <a:pPr marL="0" indent="0" rtl="0" eaLnBrk="1" latinLnBrk="0" hangingPunct="1">
              <a:buNone/>
            </a:pPr>
            <a:r>
              <a:rPr lang="ja-JP" altLang="en-US" dirty="0">
                <a:effectLst/>
              </a:rPr>
              <a:t>５　人に教えることができる、４　工夫改善できる、３　一人でできる、２　助けがあればできる、１　できない</a:t>
            </a:r>
            <a:endParaRPr lang="en-US" altLang="ja-JP" dirty="0">
              <a:effectLst/>
            </a:endParaRPr>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58</a:t>
            </a:fld>
            <a:endParaRPr kumimoji="1" lang="ja-JP" altLang="en-US" dirty="0"/>
          </a:p>
        </p:txBody>
      </p:sp>
      <p:grpSp>
        <p:nvGrpSpPr>
          <p:cNvPr id="8" name="グループ化 7">
            <a:extLst>
              <a:ext uri="{FF2B5EF4-FFF2-40B4-BE49-F238E27FC236}">
                <a16:creationId xmlns:a16="http://schemas.microsoft.com/office/drawing/2014/main" id="{6A3A9787-3A32-44E9-9B01-16B880AA9FFB}"/>
              </a:ext>
            </a:extLst>
          </p:cNvPr>
          <p:cNvGrpSpPr/>
          <p:nvPr/>
        </p:nvGrpSpPr>
        <p:grpSpPr>
          <a:xfrm>
            <a:off x="0" y="82337"/>
            <a:ext cx="8712968" cy="446599"/>
            <a:chOff x="0" y="4593891"/>
            <a:chExt cx="8712968" cy="446599"/>
          </a:xfrm>
        </p:grpSpPr>
        <p:sp>
          <p:nvSpPr>
            <p:cNvPr id="9" name="角丸四角形 13">
              <a:extLst>
                <a:ext uri="{FF2B5EF4-FFF2-40B4-BE49-F238E27FC236}">
                  <a16:creationId xmlns:a16="http://schemas.microsoft.com/office/drawing/2014/main" id="{AB5E3F94-74CF-4265-86B8-0D8495590371}"/>
                </a:ext>
              </a:extLst>
            </p:cNvPr>
            <p:cNvSpPr/>
            <p:nvPr/>
          </p:nvSpPr>
          <p:spPr>
            <a:xfrm>
              <a:off x="0" y="4593891"/>
              <a:ext cx="8712968" cy="446599"/>
            </a:xfrm>
            <a:prstGeom prst="roundRect">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0" name="角丸四角形 4">
              <a:extLst>
                <a:ext uri="{FF2B5EF4-FFF2-40B4-BE49-F238E27FC236}">
                  <a16:creationId xmlns:a16="http://schemas.microsoft.com/office/drawing/2014/main" id="{18476507-FFA2-4819-AE09-F634A735C74C}"/>
                </a:ext>
              </a:extLst>
            </p:cNvPr>
            <p:cNvSpPr/>
            <p:nvPr/>
          </p:nvSpPr>
          <p:spPr>
            <a:xfrm>
              <a:off x="21801" y="4615692"/>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a:solidFill>
                    <a:schemeClr val="tx2">
                      <a:lumMod val="75000"/>
                    </a:schemeClr>
                  </a:solidFill>
                </a:rPr>
                <a:t>(10)</a:t>
              </a:r>
              <a:r>
                <a:rPr lang="ja-JP" altLang="en-US" sz="2000" kern="1200">
                  <a:solidFill>
                    <a:schemeClr val="tx2">
                      <a:lumMod val="75000"/>
                    </a:schemeClr>
                  </a:solidFill>
                </a:rPr>
                <a:t>社会教育指導者の役割</a:t>
              </a:r>
              <a:endParaRPr lang="ja-JP" altLang="en-US" sz="2000" kern="1200" dirty="0">
                <a:solidFill>
                  <a:schemeClr val="tx2">
                    <a:lumMod val="75000"/>
                  </a:schemeClr>
                </a:solidFill>
              </a:endParaRPr>
            </a:p>
          </p:txBody>
        </p:sp>
      </p:grpSp>
    </p:spTree>
    <p:extLst>
      <p:ext uri="{BB962C8B-B14F-4D97-AF65-F5344CB8AC3E}">
        <p14:creationId xmlns:p14="http://schemas.microsoft.com/office/powerpoint/2010/main" val="7694632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sz="4000" dirty="0">
                <a:solidFill>
                  <a:schemeClr val="bg1"/>
                </a:solidFill>
              </a:rPr>
              <a:t>①市民の学習ニーズを尊重するとともに「育てる」ために、図書館は何ができるか。</a:t>
            </a:r>
            <a:endParaRPr kumimoji="1" lang="ja-JP" altLang="en-US" dirty="0">
              <a:solidFill>
                <a:schemeClr val="bg1"/>
              </a:solidFill>
            </a:endParaRPr>
          </a:p>
        </p:txBody>
      </p:sp>
      <p:sp>
        <p:nvSpPr>
          <p:cNvPr id="3" name="コンテンツ プレースホルダー 2"/>
          <p:cNvSpPr>
            <a:spLocks noGrp="1"/>
          </p:cNvSpPr>
          <p:nvPr>
            <p:ph idx="1"/>
          </p:nvPr>
        </p:nvSpPr>
        <p:spPr/>
        <p:txBody>
          <a:bodyPr>
            <a:normAutofit/>
          </a:bodyPr>
          <a:lstStyle/>
          <a:p>
            <a:pPr>
              <a:buFont typeface="Wingdings" panose="05000000000000000000" pitchFamily="2" charset="2"/>
              <a:buChar char="u"/>
            </a:pPr>
            <a:r>
              <a:rPr lang="ja-JP" altLang="en-US" dirty="0"/>
              <a:t>顕在的学習ニーズだけでは、何が足りないのか。</a:t>
            </a:r>
            <a:endParaRPr lang="en-US" altLang="ja-JP" dirty="0"/>
          </a:p>
          <a:p>
            <a:pPr>
              <a:buFont typeface="Wingdings" panose="05000000000000000000" pitchFamily="2" charset="2"/>
              <a:buChar char="u"/>
            </a:pPr>
            <a:r>
              <a:rPr lang="ja-JP" altLang="en-US" dirty="0"/>
              <a:t>潜在的学習ニーズを、押し付けではない方法で、どのように顕在化させるか。</a:t>
            </a:r>
            <a:endParaRPr lang="en-US" altLang="ja-JP" dirty="0"/>
          </a:p>
        </p:txBody>
      </p:sp>
      <p:grpSp>
        <p:nvGrpSpPr>
          <p:cNvPr id="4" name="グループ化 3"/>
          <p:cNvGrpSpPr/>
          <p:nvPr/>
        </p:nvGrpSpPr>
        <p:grpSpPr>
          <a:xfrm>
            <a:off x="0" y="0"/>
            <a:ext cx="8712968" cy="446599"/>
            <a:chOff x="0" y="68"/>
            <a:chExt cx="8712968" cy="446599"/>
          </a:xfrm>
        </p:grpSpPr>
        <p:sp>
          <p:nvSpPr>
            <p:cNvPr id="5" name="角丸四角形 4"/>
            <p:cNvSpPr/>
            <p:nvPr/>
          </p:nvSpPr>
          <p:spPr>
            <a:xfrm>
              <a:off x="0" y="68"/>
              <a:ext cx="8712968" cy="446599"/>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角丸四角形 4"/>
            <p:cNvSpPr/>
            <p:nvPr/>
          </p:nvSpPr>
          <p:spPr>
            <a:xfrm>
              <a:off x="21801" y="21869"/>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ja-JP" altLang="en-US" sz="2000" dirty="0">
                  <a:solidFill>
                    <a:schemeClr val="tx2">
                      <a:lumMod val="75000"/>
                    </a:schemeClr>
                  </a:solidFill>
                </a:rPr>
                <a:t>まとめ</a:t>
              </a:r>
              <a:r>
                <a:rPr kumimoji="1" lang="ja-JP" altLang="en-US" sz="2000" kern="1200" dirty="0">
                  <a:solidFill>
                    <a:schemeClr val="tx2">
                      <a:lumMod val="75000"/>
                    </a:schemeClr>
                  </a:solidFill>
                </a:rPr>
                <a:t>　提示課題へのヒント</a:t>
              </a: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59</a:t>
            </a:fld>
            <a:endParaRPr kumimoji="1" lang="ja-JP" altLang="en-US" dirty="0"/>
          </a:p>
        </p:txBody>
      </p:sp>
    </p:spTree>
    <p:extLst>
      <p:ext uri="{BB962C8B-B14F-4D97-AF65-F5344CB8AC3E}">
        <p14:creationId xmlns:p14="http://schemas.microsoft.com/office/powerpoint/2010/main" val="105981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730" y="444185"/>
            <a:ext cx="8942757" cy="608551"/>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ja-JP" altLang="en-US" dirty="0"/>
              <a:t>価値観ゲーム　まとめ</a:t>
            </a:r>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6</a:t>
            </a:fld>
            <a:endParaRPr kumimoji="1" lang="ja-JP" altLang="en-US" dirty="0"/>
          </a:p>
        </p:txBody>
      </p:sp>
      <p:pic>
        <p:nvPicPr>
          <p:cNvPr id="10" name="コンテンツ プレースホルダー 9">
            <a:extLst>
              <a:ext uri="{FF2B5EF4-FFF2-40B4-BE49-F238E27FC236}">
                <a16:creationId xmlns:a16="http://schemas.microsoft.com/office/drawing/2014/main" id="{EE32B297-5AF3-4C19-ACF5-A7C7FB85B70E}"/>
              </a:ext>
            </a:extLst>
          </p:cNvPr>
          <p:cNvPicPr>
            <a:picLocks noGrp="1" noChangeAspect="1"/>
          </p:cNvPicPr>
          <p:nvPr>
            <p:ph idx="1"/>
          </p:nvPr>
        </p:nvPicPr>
        <p:blipFill>
          <a:blip r:embed="rId3"/>
          <a:stretch>
            <a:fillRect/>
          </a:stretch>
        </p:blipFill>
        <p:spPr>
          <a:xfrm>
            <a:off x="179511" y="1412776"/>
            <a:ext cx="8784621" cy="4680520"/>
          </a:xfrm>
          <a:prstGeom prst="rect">
            <a:avLst/>
          </a:prstGeom>
        </p:spPr>
      </p:pic>
      <p:grpSp>
        <p:nvGrpSpPr>
          <p:cNvPr id="11" name="グループ化 10">
            <a:extLst>
              <a:ext uri="{FF2B5EF4-FFF2-40B4-BE49-F238E27FC236}">
                <a16:creationId xmlns:a16="http://schemas.microsoft.com/office/drawing/2014/main" id="{2861B9A7-E3A5-47C9-AAF9-E4B399E22734}"/>
              </a:ext>
            </a:extLst>
          </p:cNvPr>
          <p:cNvGrpSpPr/>
          <p:nvPr/>
        </p:nvGrpSpPr>
        <p:grpSpPr>
          <a:xfrm>
            <a:off x="0" y="-22705"/>
            <a:ext cx="8712968" cy="445159"/>
            <a:chOff x="0" y="1658"/>
            <a:chExt cx="8712968" cy="445159"/>
          </a:xfrm>
        </p:grpSpPr>
        <p:sp>
          <p:nvSpPr>
            <p:cNvPr id="12" name="角丸四角形 4">
              <a:extLst>
                <a:ext uri="{FF2B5EF4-FFF2-40B4-BE49-F238E27FC236}">
                  <a16:creationId xmlns:a16="http://schemas.microsoft.com/office/drawing/2014/main" id="{E71334EA-F93F-4D70-A190-CAE10C118993}"/>
                </a:ext>
              </a:extLst>
            </p:cNvPr>
            <p:cNvSpPr/>
            <p:nvPr/>
          </p:nvSpPr>
          <p:spPr>
            <a:xfrm>
              <a:off x="0" y="1658"/>
              <a:ext cx="8712968" cy="445159"/>
            </a:xfrm>
            <a:prstGeom prst="roundRect">
              <a:avLst/>
            </a:prstGeom>
          </p:spPr>
          <p:style>
            <a:lnRef idx="0">
              <a:schemeClr val="accent6"/>
            </a:lnRef>
            <a:fillRef idx="3">
              <a:schemeClr val="accent6"/>
            </a:fillRef>
            <a:effectRef idx="3">
              <a:schemeClr val="accent6"/>
            </a:effectRef>
            <a:fontRef idx="minor">
              <a:schemeClr val="lt1"/>
            </a:fontRef>
          </p:style>
        </p:sp>
        <p:sp>
          <p:nvSpPr>
            <p:cNvPr id="13" name="角丸四角形 4">
              <a:extLst>
                <a:ext uri="{FF2B5EF4-FFF2-40B4-BE49-F238E27FC236}">
                  <a16:creationId xmlns:a16="http://schemas.microsoft.com/office/drawing/2014/main" id="{4234CA6E-F82F-411F-9534-1BDDC9A81914}"/>
                </a:ext>
              </a:extLst>
            </p:cNvPr>
            <p:cNvSpPr/>
            <p:nvPr/>
          </p:nvSpPr>
          <p:spPr>
            <a:xfrm>
              <a:off x="21731" y="23389"/>
              <a:ext cx="8669506" cy="401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kern="1200" dirty="0">
                  <a:solidFill>
                    <a:schemeClr val="tx2">
                      <a:lumMod val="75000"/>
                    </a:schemeClr>
                  </a:solidFill>
                </a:rPr>
                <a:t>ワークショップ・トレーニング</a:t>
              </a:r>
            </a:p>
          </p:txBody>
        </p:sp>
      </p:grpSp>
    </p:spTree>
    <p:extLst>
      <p:ext uri="{BB962C8B-B14F-4D97-AF65-F5344CB8AC3E}">
        <p14:creationId xmlns:p14="http://schemas.microsoft.com/office/powerpoint/2010/main" val="11408246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21594"/>
            <a:ext cx="8229600" cy="2071302"/>
          </a:xfrm>
        </p:spPr>
        <p:txBody>
          <a:bodyPr>
            <a:normAutofit fontScale="90000"/>
          </a:bodyPr>
          <a:lstStyle/>
          <a:p>
            <a:r>
              <a:rPr lang="ja-JP" altLang="ja-JP" sz="3600" dirty="0">
                <a:solidFill>
                  <a:schemeClr val="bg1"/>
                </a:solidFill>
              </a:rPr>
              <a:t>②子どもの読書活動を振興するために、図書館は学校や家庭とどのように連携すればよいのか。それは子どもの読書の自由を侵すことにならないか。</a:t>
            </a:r>
            <a:endParaRPr kumimoji="1" lang="ja-JP" altLang="en-US" dirty="0">
              <a:solidFill>
                <a:schemeClr val="bg1"/>
              </a:solidFill>
            </a:endParaRPr>
          </a:p>
        </p:txBody>
      </p:sp>
      <p:sp>
        <p:nvSpPr>
          <p:cNvPr id="3" name="コンテンツ プレースホルダー 2"/>
          <p:cNvSpPr>
            <a:spLocks noGrp="1"/>
          </p:cNvSpPr>
          <p:nvPr>
            <p:ph idx="1"/>
          </p:nvPr>
        </p:nvSpPr>
        <p:spPr>
          <a:xfrm>
            <a:off x="457200" y="2502159"/>
            <a:ext cx="8229600" cy="3921299"/>
          </a:xfrm>
        </p:spPr>
        <p:txBody>
          <a:bodyPr>
            <a:normAutofit/>
          </a:bodyPr>
          <a:lstStyle/>
          <a:p>
            <a:pPr>
              <a:buFont typeface="Wingdings" panose="05000000000000000000" pitchFamily="2" charset="2"/>
              <a:buChar char="u"/>
            </a:pPr>
            <a:r>
              <a:rPr lang="ja-JP" altLang="en-US" dirty="0"/>
              <a:t>学校との連携の方法</a:t>
            </a:r>
            <a:endParaRPr lang="en-US" altLang="ja-JP" dirty="0"/>
          </a:p>
          <a:p>
            <a:pPr>
              <a:buFont typeface="Wingdings" panose="05000000000000000000" pitchFamily="2" charset="2"/>
              <a:buChar char="u"/>
            </a:pPr>
            <a:r>
              <a:rPr lang="ja-JP" altLang="en-US" dirty="0"/>
              <a:t>家庭との連携の方法</a:t>
            </a:r>
            <a:endParaRPr lang="en-US" altLang="ja-JP" dirty="0"/>
          </a:p>
          <a:p>
            <a:pPr>
              <a:buFont typeface="Wingdings" panose="05000000000000000000" pitchFamily="2" charset="2"/>
              <a:buChar char="u"/>
            </a:pPr>
            <a:r>
              <a:rPr lang="ja-JP" altLang="en-US" dirty="0"/>
              <a:t>子どもの自由を拡大させる方法</a:t>
            </a:r>
            <a:endParaRPr lang="en-US" altLang="ja-JP" dirty="0"/>
          </a:p>
        </p:txBody>
      </p:sp>
      <p:grpSp>
        <p:nvGrpSpPr>
          <p:cNvPr id="4" name="グループ化 3"/>
          <p:cNvGrpSpPr/>
          <p:nvPr/>
        </p:nvGrpSpPr>
        <p:grpSpPr>
          <a:xfrm>
            <a:off x="0" y="0"/>
            <a:ext cx="8712968" cy="446599"/>
            <a:chOff x="0" y="68"/>
            <a:chExt cx="8712968" cy="446599"/>
          </a:xfrm>
        </p:grpSpPr>
        <p:sp>
          <p:nvSpPr>
            <p:cNvPr id="5" name="角丸四角形 4"/>
            <p:cNvSpPr/>
            <p:nvPr/>
          </p:nvSpPr>
          <p:spPr>
            <a:xfrm>
              <a:off x="0" y="68"/>
              <a:ext cx="8712968" cy="446599"/>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角丸四角形 4"/>
            <p:cNvSpPr/>
            <p:nvPr/>
          </p:nvSpPr>
          <p:spPr>
            <a:xfrm>
              <a:off x="21801" y="21869"/>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ja-JP" altLang="en-US" sz="2000" dirty="0">
                  <a:solidFill>
                    <a:schemeClr val="tx2">
                      <a:lumMod val="75000"/>
                    </a:schemeClr>
                  </a:solidFill>
                </a:rPr>
                <a:t>まとめ</a:t>
              </a:r>
              <a:r>
                <a:rPr kumimoji="1" lang="ja-JP" altLang="en-US" sz="2000" kern="1200" dirty="0">
                  <a:solidFill>
                    <a:schemeClr val="tx2">
                      <a:lumMod val="75000"/>
                    </a:schemeClr>
                  </a:solidFill>
                </a:rPr>
                <a:t>　提示課題へのヒント</a:t>
              </a: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60</a:t>
            </a:fld>
            <a:endParaRPr kumimoji="1" lang="ja-JP" altLang="en-US" dirty="0"/>
          </a:p>
        </p:txBody>
      </p:sp>
    </p:spTree>
    <p:extLst>
      <p:ext uri="{BB962C8B-B14F-4D97-AF65-F5344CB8AC3E}">
        <p14:creationId xmlns:p14="http://schemas.microsoft.com/office/powerpoint/2010/main" val="23921332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68400"/>
            <a:ext cx="8229600" cy="2814204"/>
          </a:xfrm>
        </p:spPr>
        <p:txBody>
          <a:bodyPr>
            <a:normAutofit/>
          </a:bodyPr>
          <a:lstStyle/>
          <a:p>
            <a:r>
              <a:rPr lang="ja-JP" altLang="ja-JP" dirty="0">
                <a:solidFill>
                  <a:schemeClr val="bg1"/>
                </a:solidFill>
              </a:rPr>
              <a:t>③</a:t>
            </a:r>
            <a:r>
              <a:rPr lang="ja-JP" altLang="en-US" dirty="0">
                <a:solidFill>
                  <a:schemeClr val="bg1"/>
                </a:solidFill>
              </a:rPr>
              <a:t>図書館はまちづくりのために、どのような集会事業を行えばよいか。そのために図書館司書に求められる能力は何か。</a:t>
            </a:r>
            <a:endParaRPr kumimoji="1" lang="ja-JP" altLang="en-US" dirty="0">
              <a:solidFill>
                <a:schemeClr val="bg1"/>
              </a:solidFill>
            </a:endParaRPr>
          </a:p>
        </p:txBody>
      </p:sp>
      <p:sp>
        <p:nvSpPr>
          <p:cNvPr id="3" name="コンテンツ プレースホルダー 2"/>
          <p:cNvSpPr>
            <a:spLocks noGrp="1"/>
          </p:cNvSpPr>
          <p:nvPr>
            <p:ph idx="1"/>
          </p:nvPr>
        </p:nvSpPr>
        <p:spPr>
          <a:xfrm>
            <a:off x="514945" y="3501009"/>
            <a:ext cx="7873479" cy="3240360"/>
          </a:xfrm>
        </p:spPr>
        <p:txBody>
          <a:bodyPr>
            <a:normAutofit/>
          </a:bodyPr>
          <a:lstStyle/>
          <a:p>
            <a:pPr>
              <a:buFont typeface="Wingdings" panose="05000000000000000000" pitchFamily="2" charset="2"/>
              <a:buChar char="u"/>
            </a:pPr>
            <a:r>
              <a:rPr lang="ja-JP" altLang="en-US" dirty="0"/>
              <a:t>臨床的真実、ラダー</a:t>
            </a:r>
            <a:endParaRPr lang="en-US" altLang="ja-JP" dirty="0"/>
          </a:p>
          <a:p>
            <a:pPr>
              <a:buFont typeface="Wingdings" panose="05000000000000000000" pitchFamily="2" charset="2"/>
              <a:buChar char="u"/>
            </a:pPr>
            <a:r>
              <a:rPr lang="ja-JP" altLang="en-US" dirty="0"/>
              <a:t>現場力、暗黙知の可視化</a:t>
            </a:r>
            <a:endParaRPr lang="en-US" altLang="ja-JP" dirty="0"/>
          </a:p>
          <a:p>
            <a:pPr marL="0" indent="0">
              <a:buNone/>
            </a:pPr>
            <a:endParaRPr lang="en-US" altLang="ja-JP" dirty="0"/>
          </a:p>
        </p:txBody>
      </p:sp>
      <p:grpSp>
        <p:nvGrpSpPr>
          <p:cNvPr id="4" name="グループ化 3"/>
          <p:cNvGrpSpPr/>
          <p:nvPr/>
        </p:nvGrpSpPr>
        <p:grpSpPr>
          <a:xfrm>
            <a:off x="0" y="0"/>
            <a:ext cx="8712968" cy="446599"/>
            <a:chOff x="0" y="68"/>
            <a:chExt cx="8712968" cy="446599"/>
          </a:xfrm>
        </p:grpSpPr>
        <p:sp>
          <p:nvSpPr>
            <p:cNvPr id="5" name="角丸四角形 4"/>
            <p:cNvSpPr/>
            <p:nvPr/>
          </p:nvSpPr>
          <p:spPr>
            <a:xfrm>
              <a:off x="0" y="68"/>
              <a:ext cx="8712968" cy="446599"/>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角丸四角形 4"/>
            <p:cNvSpPr/>
            <p:nvPr/>
          </p:nvSpPr>
          <p:spPr>
            <a:xfrm>
              <a:off x="21801" y="21869"/>
              <a:ext cx="8669366" cy="4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ja-JP" altLang="en-US" sz="2000" dirty="0">
                  <a:solidFill>
                    <a:schemeClr val="tx2">
                      <a:lumMod val="75000"/>
                    </a:schemeClr>
                  </a:solidFill>
                </a:rPr>
                <a:t>まとめ</a:t>
              </a:r>
              <a:r>
                <a:rPr kumimoji="1" lang="ja-JP" altLang="en-US" sz="2000" kern="1200" dirty="0">
                  <a:solidFill>
                    <a:schemeClr val="tx2">
                      <a:lumMod val="75000"/>
                    </a:schemeClr>
                  </a:solidFill>
                </a:rPr>
                <a:t>　提示課題へのヒント</a:t>
              </a:r>
            </a:p>
          </p:txBody>
        </p:sp>
      </p:gr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61</a:t>
            </a:fld>
            <a:endParaRPr kumimoji="1" lang="ja-JP" altLang="en-US" dirty="0"/>
          </a:p>
        </p:txBody>
      </p:sp>
    </p:spTree>
    <p:extLst>
      <p:ext uri="{BB962C8B-B14F-4D97-AF65-F5344CB8AC3E}">
        <p14:creationId xmlns:p14="http://schemas.microsoft.com/office/powerpoint/2010/main" val="4060212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6712"/>
            <a:ext cx="8229600" cy="1143000"/>
          </a:xfrm>
        </p:spPr>
        <p:style>
          <a:lnRef idx="0">
            <a:schemeClr val="accent5"/>
          </a:lnRef>
          <a:fillRef idx="3">
            <a:schemeClr val="accent5"/>
          </a:fillRef>
          <a:effectRef idx="3">
            <a:schemeClr val="accent5"/>
          </a:effectRef>
          <a:fontRef idx="minor">
            <a:schemeClr val="lt1"/>
          </a:fontRef>
        </p:style>
        <p:txBody>
          <a:bodyPr/>
          <a:lstStyle/>
          <a:p>
            <a:r>
              <a:rPr lang="ja-JP" altLang="en-US" dirty="0"/>
              <a:t>国旗制定</a:t>
            </a:r>
            <a:endParaRPr kumimoji="1" lang="ja-JP" altLang="en-US" dirty="0"/>
          </a:p>
        </p:txBody>
      </p:sp>
      <p:sp>
        <p:nvSpPr>
          <p:cNvPr id="3" name="コンテンツ プレースホルダー 2"/>
          <p:cNvSpPr>
            <a:spLocks noGrp="1"/>
          </p:cNvSpPr>
          <p:nvPr>
            <p:ph idx="1"/>
          </p:nvPr>
        </p:nvSpPr>
        <p:spPr>
          <a:xfrm>
            <a:off x="457200" y="1979712"/>
            <a:ext cx="8229600" cy="4525963"/>
          </a:xfrm>
        </p:spPr>
        <p:style>
          <a:lnRef idx="0">
            <a:schemeClr val="accent1"/>
          </a:lnRef>
          <a:fillRef idx="3">
            <a:schemeClr val="accent1"/>
          </a:fillRef>
          <a:effectRef idx="3">
            <a:schemeClr val="accent1"/>
          </a:effectRef>
          <a:fontRef idx="minor">
            <a:schemeClr val="lt1"/>
          </a:fontRef>
        </p:style>
        <p:txBody>
          <a:bodyPr>
            <a:normAutofit/>
          </a:bodyPr>
          <a:lstStyle/>
          <a:p>
            <a:pPr marL="0" indent="0">
              <a:buNone/>
            </a:pPr>
            <a:r>
              <a:rPr lang="ja-JP" altLang="en-US" dirty="0"/>
              <a:t>第一印象ゲームの結果をもとに、国民の個性を表す国名と国旗を作成する。</a:t>
            </a:r>
            <a:endParaRPr lang="en-US" altLang="ja-JP" dirty="0"/>
          </a:p>
          <a:p>
            <a:pPr marL="0" indent="0">
              <a:buNone/>
            </a:pPr>
            <a:r>
              <a:rPr lang="ja-JP" altLang="en-US" dirty="0"/>
              <a:t>国王　すべてを包み込む、でしゃばらない人</a:t>
            </a:r>
            <a:endParaRPr lang="en-US" altLang="ja-JP" dirty="0"/>
          </a:p>
          <a:p>
            <a:pPr marL="0" indent="0">
              <a:buNone/>
            </a:pPr>
            <a:r>
              <a:rPr lang="ja-JP" altLang="en-US" dirty="0"/>
              <a:t>国民　みんなで協力してより良い成果を上げる</a:t>
            </a:r>
            <a:endParaRPr lang="en-US" altLang="ja-JP" dirty="0"/>
          </a:p>
          <a:p>
            <a:pPr marL="0" indent="0">
              <a:buNone/>
            </a:pPr>
            <a:r>
              <a:rPr lang="ja-JP" altLang="en-US" dirty="0"/>
              <a:t>国旗の裏に、国、国王、国民の名を書き込み、</a:t>
            </a:r>
            <a:endParaRPr lang="en-US" altLang="ja-JP" dirty="0"/>
          </a:p>
          <a:p>
            <a:pPr marL="0" indent="0">
              <a:buNone/>
            </a:pPr>
            <a:r>
              <a:rPr lang="ja-JP" altLang="en-US" dirty="0"/>
              <a:t>国旗の趣旨を全体に発表したあとに提出する。</a:t>
            </a:r>
            <a:endParaRPr lang="en-US" altLang="ja-JP" dirty="0"/>
          </a:p>
          <a:p>
            <a:pPr marL="0" indent="0">
              <a:buNone/>
            </a:pPr>
            <a:endParaRPr lang="en-US" altLang="ja-JP" dirty="0"/>
          </a:p>
          <a:p>
            <a:pPr marL="0" indent="0">
              <a:buNone/>
            </a:pPr>
            <a:endParaRPr lang="en-US" altLang="ja-JP" dirty="0"/>
          </a:p>
        </p:txBody>
      </p:sp>
      <p:sp>
        <p:nvSpPr>
          <p:cNvPr id="6" name="角丸四角形 4"/>
          <p:cNvSpPr/>
          <p:nvPr/>
        </p:nvSpPr>
        <p:spPr>
          <a:xfrm>
            <a:off x="21731" y="-974"/>
            <a:ext cx="8669506" cy="401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kern="1200" dirty="0">
                <a:solidFill>
                  <a:schemeClr val="tx2">
                    <a:lumMod val="75000"/>
                  </a:schemeClr>
                </a:solidFill>
              </a:rPr>
              <a:t>はじめに　本科目のねらい・内容・課題</a:t>
            </a:r>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7</a:t>
            </a:fld>
            <a:endParaRPr kumimoji="1" lang="ja-JP" altLang="en-US" dirty="0"/>
          </a:p>
        </p:txBody>
      </p:sp>
      <p:grpSp>
        <p:nvGrpSpPr>
          <p:cNvPr id="8" name="グループ化 7">
            <a:extLst>
              <a:ext uri="{FF2B5EF4-FFF2-40B4-BE49-F238E27FC236}">
                <a16:creationId xmlns:a16="http://schemas.microsoft.com/office/drawing/2014/main" id="{8B3ABD2A-2011-4FFF-98FE-6DDF88626C61}"/>
              </a:ext>
            </a:extLst>
          </p:cNvPr>
          <p:cNvGrpSpPr/>
          <p:nvPr/>
        </p:nvGrpSpPr>
        <p:grpSpPr>
          <a:xfrm>
            <a:off x="0" y="-22705"/>
            <a:ext cx="8712968" cy="445159"/>
            <a:chOff x="0" y="1658"/>
            <a:chExt cx="8712968" cy="445159"/>
          </a:xfrm>
        </p:grpSpPr>
        <p:sp>
          <p:nvSpPr>
            <p:cNvPr id="9" name="角丸四角形 4">
              <a:extLst>
                <a:ext uri="{FF2B5EF4-FFF2-40B4-BE49-F238E27FC236}">
                  <a16:creationId xmlns:a16="http://schemas.microsoft.com/office/drawing/2014/main" id="{54CFB0B2-C3D8-4946-B654-1A7FDEBDB0FA}"/>
                </a:ext>
              </a:extLst>
            </p:cNvPr>
            <p:cNvSpPr/>
            <p:nvPr/>
          </p:nvSpPr>
          <p:spPr>
            <a:xfrm>
              <a:off x="0" y="1658"/>
              <a:ext cx="8712968" cy="445159"/>
            </a:xfrm>
            <a:prstGeom prst="roundRect">
              <a:avLst/>
            </a:prstGeom>
          </p:spPr>
          <p:style>
            <a:lnRef idx="0">
              <a:schemeClr val="accent6"/>
            </a:lnRef>
            <a:fillRef idx="3">
              <a:schemeClr val="accent6"/>
            </a:fillRef>
            <a:effectRef idx="3">
              <a:schemeClr val="accent6"/>
            </a:effectRef>
            <a:fontRef idx="minor">
              <a:schemeClr val="lt1"/>
            </a:fontRef>
          </p:style>
        </p:sp>
        <p:sp>
          <p:nvSpPr>
            <p:cNvPr id="10" name="角丸四角形 4">
              <a:extLst>
                <a:ext uri="{FF2B5EF4-FFF2-40B4-BE49-F238E27FC236}">
                  <a16:creationId xmlns:a16="http://schemas.microsoft.com/office/drawing/2014/main" id="{8580582B-FC54-4584-8C1A-8BC4B2CBC32D}"/>
                </a:ext>
              </a:extLst>
            </p:cNvPr>
            <p:cNvSpPr/>
            <p:nvPr/>
          </p:nvSpPr>
          <p:spPr>
            <a:xfrm>
              <a:off x="21731" y="23389"/>
              <a:ext cx="8669506" cy="401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kern="1200" dirty="0">
                  <a:solidFill>
                    <a:schemeClr val="tx2">
                      <a:lumMod val="75000"/>
                    </a:schemeClr>
                  </a:solidFill>
                </a:rPr>
                <a:t>ワークショップ・トレーニング</a:t>
              </a:r>
            </a:p>
          </p:txBody>
        </p:sp>
      </p:grpSp>
    </p:spTree>
    <p:extLst>
      <p:ext uri="{BB962C8B-B14F-4D97-AF65-F5344CB8AC3E}">
        <p14:creationId xmlns:p14="http://schemas.microsoft.com/office/powerpoint/2010/main" val="1439540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6712"/>
            <a:ext cx="8229600" cy="1143000"/>
          </a:xfrm>
        </p:spPr>
        <p:style>
          <a:lnRef idx="0">
            <a:schemeClr val="accent5"/>
          </a:lnRef>
          <a:fillRef idx="3">
            <a:schemeClr val="accent5"/>
          </a:fillRef>
          <a:effectRef idx="3">
            <a:schemeClr val="accent5"/>
          </a:effectRef>
          <a:fontRef idx="minor">
            <a:schemeClr val="lt1"/>
          </a:fontRef>
        </p:style>
        <p:txBody>
          <a:bodyPr/>
          <a:lstStyle/>
          <a:p>
            <a:r>
              <a:rPr lang="ja-JP" altLang="en-US" dirty="0"/>
              <a:t>ブレーンストーミングのルール</a:t>
            </a:r>
            <a:endParaRPr kumimoji="1" lang="ja-JP" altLang="en-US" dirty="0"/>
          </a:p>
        </p:txBody>
      </p:sp>
      <p:sp>
        <p:nvSpPr>
          <p:cNvPr id="3" name="コンテンツ プレースホルダー 2"/>
          <p:cNvSpPr>
            <a:spLocks noGrp="1"/>
          </p:cNvSpPr>
          <p:nvPr>
            <p:ph idx="1"/>
          </p:nvPr>
        </p:nvSpPr>
        <p:spPr>
          <a:xfrm>
            <a:off x="457200" y="1979712"/>
            <a:ext cx="8229600" cy="4525963"/>
          </a:xfrm>
        </p:spPr>
        <p:style>
          <a:lnRef idx="0">
            <a:schemeClr val="accent1"/>
          </a:lnRef>
          <a:fillRef idx="3">
            <a:schemeClr val="accent1"/>
          </a:fillRef>
          <a:effectRef idx="3">
            <a:schemeClr val="accent1"/>
          </a:effectRef>
          <a:fontRef idx="minor">
            <a:schemeClr val="lt1"/>
          </a:fontRef>
        </p:style>
        <p:txBody>
          <a:bodyPr>
            <a:normAutofit/>
          </a:bodyPr>
          <a:lstStyle/>
          <a:p>
            <a:pPr marL="514350" indent="-514350">
              <a:buFont typeface="+mj-lt"/>
              <a:buAutoNum type="arabicPeriod"/>
            </a:pPr>
            <a:r>
              <a:rPr lang="ja-JP" altLang="en-US" dirty="0"/>
              <a:t>自由奔放</a:t>
            </a:r>
            <a:endParaRPr lang="en-US" altLang="ja-JP" dirty="0"/>
          </a:p>
          <a:p>
            <a:pPr marL="514350" indent="-514350">
              <a:buFont typeface="+mj-lt"/>
              <a:buAutoNum type="arabicPeriod"/>
            </a:pPr>
            <a:r>
              <a:rPr lang="ja-JP" altLang="en-US" dirty="0"/>
              <a:t>質より量</a:t>
            </a:r>
            <a:endParaRPr lang="en-US" altLang="ja-JP" dirty="0"/>
          </a:p>
          <a:p>
            <a:pPr marL="514350" indent="-514350">
              <a:buFont typeface="+mj-lt"/>
              <a:buAutoNum type="arabicPeriod"/>
            </a:pPr>
            <a:r>
              <a:rPr lang="ja-JP" altLang="en-US" dirty="0"/>
              <a:t>批判禁止</a:t>
            </a:r>
            <a:endParaRPr lang="en-US" altLang="ja-JP" dirty="0"/>
          </a:p>
          <a:p>
            <a:pPr marL="514350" indent="-514350">
              <a:buFont typeface="+mj-lt"/>
              <a:buAutoNum type="arabicPeriod"/>
            </a:pPr>
            <a:r>
              <a:rPr lang="ja-JP" altLang="en-US" dirty="0"/>
              <a:t>便乗歓迎</a:t>
            </a:r>
            <a:endParaRPr lang="en-US" altLang="ja-JP" dirty="0"/>
          </a:p>
          <a:p>
            <a:pPr marL="0" indent="0">
              <a:buNone/>
            </a:pPr>
            <a:r>
              <a:rPr lang="ja-JP" altLang="en-US" dirty="0"/>
              <a:t>ここでは、全員が一回り発言することとする。</a:t>
            </a:r>
            <a:endParaRPr lang="en-US" altLang="ja-JP" dirty="0"/>
          </a:p>
          <a:p>
            <a:pPr marL="0" indent="0">
              <a:buNone/>
            </a:pPr>
            <a:r>
              <a:rPr lang="ja-JP" altLang="en-US" dirty="0"/>
              <a:t>社会教育のモットー</a:t>
            </a:r>
            <a:endParaRPr lang="en-US" altLang="ja-JP" dirty="0"/>
          </a:p>
          <a:p>
            <a:pPr marL="0" indent="0">
              <a:buNone/>
            </a:pPr>
            <a:r>
              <a:rPr lang="ja-JP" altLang="en-US" dirty="0"/>
              <a:t>「学ぶ人は教える人、教える人は学ぶ人」</a:t>
            </a:r>
            <a:endParaRPr lang="en-US" altLang="ja-JP"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8</a:t>
            </a:fld>
            <a:endParaRPr kumimoji="1" lang="ja-JP" altLang="en-US" dirty="0"/>
          </a:p>
        </p:txBody>
      </p:sp>
      <p:grpSp>
        <p:nvGrpSpPr>
          <p:cNvPr id="8" name="グループ化 7">
            <a:extLst>
              <a:ext uri="{FF2B5EF4-FFF2-40B4-BE49-F238E27FC236}">
                <a16:creationId xmlns:a16="http://schemas.microsoft.com/office/drawing/2014/main" id="{1D3EAB29-76DD-4CDA-A41E-33F4A517B5FC}"/>
              </a:ext>
            </a:extLst>
          </p:cNvPr>
          <p:cNvGrpSpPr/>
          <p:nvPr/>
        </p:nvGrpSpPr>
        <p:grpSpPr>
          <a:xfrm>
            <a:off x="0" y="-22705"/>
            <a:ext cx="8712968" cy="445159"/>
            <a:chOff x="0" y="1658"/>
            <a:chExt cx="8712968" cy="445159"/>
          </a:xfrm>
        </p:grpSpPr>
        <p:sp>
          <p:nvSpPr>
            <p:cNvPr id="9" name="角丸四角形 4">
              <a:extLst>
                <a:ext uri="{FF2B5EF4-FFF2-40B4-BE49-F238E27FC236}">
                  <a16:creationId xmlns:a16="http://schemas.microsoft.com/office/drawing/2014/main" id="{145EB72A-1629-4A57-8D3A-7C27C362BF37}"/>
                </a:ext>
              </a:extLst>
            </p:cNvPr>
            <p:cNvSpPr/>
            <p:nvPr/>
          </p:nvSpPr>
          <p:spPr>
            <a:xfrm>
              <a:off x="0" y="1658"/>
              <a:ext cx="8712968" cy="445159"/>
            </a:xfrm>
            <a:prstGeom prst="roundRect">
              <a:avLst/>
            </a:prstGeom>
          </p:spPr>
          <p:style>
            <a:lnRef idx="0">
              <a:schemeClr val="accent6"/>
            </a:lnRef>
            <a:fillRef idx="3">
              <a:schemeClr val="accent6"/>
            </a:fillRef>
            <a:effectRef idx="3">
              <a:schemeClr val="accent6"/>
            </a:effectRef>
            <a:fontRef idx="minor">
              <a:schemeClr val="lt1"/>
            </a:fontRef>
          </p:style>
        </p:sp>
        <p:sp>
          <p:nvSpPr>
            <p:cNvPr id="10" name="角丸四角形 4">
              <a:extLst>
                <a:ext uri="{FF2B5EF4-FFF2-40B4-BE49-F238E27FC236}">
                  <a16:creationId xmlns:a16="http://schemas.microsoft.com/office/drawing/2014/main" id="{D71A0F27-91C5-4537-801D-E0C288073500}"/>
                </a:ext>
              </a:extLst>
            </p:cNvPr>
            <p:cNvSpPr/>
            <p:nvPr/>
          </p:nvSpPr>
          <p:spPr>
            <a:xfrm>
              <a:off x="21731" y="23389"/>
              <a:ext cx="8669506" cy="401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kern="1200" dirty="0">
                  <a:solidFill>
                    <a:schemeClr val="tx2">
                      <a:lumMod val="75000"/>
                    </a:schemeClr>
                  </a:solidFill>
                </a:rPr>
                <a:t>ワークショップ・トレーニング</a:t>
              </a:r>
            </a:p>
          </p:txBody>
        </p:sp>
      </p:grpSp>
    </p:spTree>
    <p:extLst>
      <p:ext uri="{BB962C8B-B14F-4D97-AF65-F5344CB8AC3E}">
        <p14:creationId xmlns:p14="http://schemas.microsoft.com/office/powerpoint/2010/main" val="2627501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A73DC4-0D54-4F1A-B80F-C781BD6D6A6A}"/>
              </a:ext>
            </a:extLst>
          </p:cNvPr>
          <p:cNvSpPr>
            <a:spLocks noGrp="1"/>
          </p:cNvSpPr>
          <p:nvPr>
            <p:ph type="title"/>
          </p:nvPr>
        </p:nvSpPr>
        <p:spPr/>
        <p:txBody>
          <a:bodyPr/>
          <a:lstStyle/>
          <a:p>
            <a:r>
              <a:rPr lang="ja-JP" altLang="en-US" dirty="0"/>
              <a:t>ねらいと内容</a:t>
            </a:r>
            <a:r>
              <a:rPr lang="en-US" altLang="ja-JP" dirty="0"/>
              <a:t>(</a:t>
            </a:r>
            <a:r>
              <a:rPr lang="ja-JP" altLang="en-US" dirty="0"/>
              <a:t>講習規程より</a:t>
            </a:r>
            <a:r>
              <a:rPr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180D5B9F-821C-42CA-9494-A8D8EB6DABA0}"/>
              </a:ext>
            </a:extLst>
          </p:cNvPr>
          <p:cNvSpPr>
            <a:spLocks noGrp="1"/>
          </p:cNvSpPr>
          <p:nvPr>
            <p:ph type="sldNum" sz="quarter" idx="12"/>
          </p:nvPr>
        </p:nvSpPr>
        <p:spPr/>
        <p:txBody>
          <a:bodyPr/>
          <a:lstStyle/>
          <a:p>
            <a:fld id="{D2D8002D-B5B0-4BAC-B1F6-782DDCCE6D9C}" type="slidenum">
              <a:rPr lang="ja-JP" altLang="en-US" smtClean="0"/>
              <a:pPr/>
              <a:t>9</a:t>
            </a:fld>
            <a:endParaRPr lang="ja-JP" altLang="en-US" dirty="0"/>
          </a:p>
        </p:txBody>
      </p:sp>
      <p:sp>
        <p:nvSpPr>
          <p:cNvPr id="7" name="コンテンツ プレースホルダー 6">
            <a:extLst>
              <a:ext uri="{FF2B5EF4-FFF2-40B4-BE49-F238E27FC236}">
                <a16:creationId xmlns:a16="http://schemas.microsoft.com/office/drawing/2014/main" id="{B67253B6-D74D-4E4A-B646-E4F9CA1038CA}"/>
              </a:ext>
            </a:extLst>
          </p:cNvPr>
          <p:cNvSpPr>
            <a:spLocks noGrp="1"/>
          </p:cNvSpPr>
          <p:nvPr>
            <p:ph idx="1"/>
          </p:nvPr>
        </p:nvSpPr>
        <p:spPr/>
        <p:txBody>
          <a:bodyPr>
            <a:normAutofit fontScale="92500" lnSpcReduction="20000"/>
          </a:bodyPr>
          <a:lstStyle/>
          <a:p>
            <a:r>
              <a:rPr lang="ja-JP" altLang="en-US" sz="2000" dirty="0"/>
              <a:t>生涯学習概論　</a:t>
            </a:r>
          </a:p>
          <a:p>
            <a:r>
              <a:rPr lang="ja-JP" altLang="en-US" sz="2000" dirty="0"/>
              <a:t>［２単位］	生涯学習及び社会教育の本質と意義の理解を図り、教育に関する法律・自治体行財政・施策、学校教育・家庭教育等との関連、並びに社会教育施設、専門的職員の役割、学習活動への支援等の基本を解説する。</a:t>
            </a:r>
            <a:endParaRPr lang="en-US" altLang="ja-JP" sz="2000" dirty="0"/>
          </a:p>
          <a:p>
            <a:r>
              <a:rPr lang="en-US" altLang="ja-JP" sz="2000" dirty="0"/>
              <a:t>(1)</a:t>
            </a:r>
            <a:r>
              <a:rPr lang="ja-JP" altLang="en-US" sz="2000" dirty="0"/>
              <a:t>生涯学習・生涯教育論の展開と学習の実際</a:t>
            </a:r>
          </a:p>
          <a:p>
            <a:r>
              <a:rPr lang="en-US" altLang="ja-JP" sz="2000" dirty="0"/>
              <a:t>(2)</a:t>
            </a:r>
            <a:r>
              <a:rPr lang="ja-JP" altLang="en-US" sz="2000" dirty="0"/>
              <a:t>生涯学習社会における家庭教育・学校教育・社会教育の役割と連携</a:t>
            </a:r>
          </a:p>
          <a:p>
            <a:r>
              <a:rPr lang="en-US" altLang="ja-JP" sz="2000" dirty="0"/>
              <a:t>(3)</a:t>
            </a:r>
            <a:r>
              <a:rPr lang="ja-JP" altLang="en-US" sz="2000" dirty="0"/>
              <a:t>生涯学習振興施策の立案と推進</a:t>
            </a:r>
          </a:p>
          <a:p>
            <a:r>
              <a:rPr lang="en-US" altLang="ja-JP" sz="2000" dirty="0"/>
              <a:t>(4)</a:t>
            </a:r>
            <a:r>
              <a:rPr lang="ja-JP" altLang="en-US" sz="2000" dirty="0"/>
              <a:t>教育の原理とわが国における社会教育の意義・発展・特質</a:t>
            </a:r>
          </a:p>
          <a:p>
            <a:r>
              <a:rPr lang="en-US" altLang="ja-JP" sz="2000" dirty="0"/>
              <a:t>(5)</a:t>
            </a:r>
            <a:r>
              <a:rPr lang="ja-JP" altLang="en-US" sz="2000" dirty="0"/>
              <a:t>社会教育行政の意義・役割と一般行政との連携</a:t>
            </a:r>
          </a:p>
          <a:p>
            <a:r>
              <a:rPr lang="en-US" altLang="ja-JP" sz="2000" dirty="0"/>
              <a:t>(6)</a:t>
            </a:r>
            <a:r>
              <a:rPr lang="ja-JP" altLang="en-US" sz="2000" dirty="0"/>
              <a:t>自治体の行財政制度と教育関連法規</a:t>
            </a:r>
          </a:p>
          <a:p>
            <a:r>
              <a:rPr lang="en-US" altLang="ja-JP" sz="2000" dirty="0"/>
              <a:t>(7)</a:t>
            </a:r>
            <a:r>
              <a:rPr lang="ja-JP" altLang="en-US" sz="2000" dirty="0"/>
              <a:t>社会教育の内容・方法・形態（学習情報の提供と学習相談、評価を含む）</a:t>
            </a:r>
          </a:p>
          <a:p>
            <a:r>
              <a:rPr lang="en-US" altLang="ja-JP" sz="2000" dirty="0"/>
              <a:t>(8)</a:t>
            </a:r>
            <a:r>
              <a:rPr lang="ja-JP" altLang="en-US" sz="2000" dirty="0"/>
              <a:t>学習への支援と学習成果の評価と活用</a:t>
            </a:r>
          </a:p>
          <a:p>
            <a:r>
              <a:rPr lang="en-US" altLang="ja-JP" sz="2000" dirty="0"/>
              <a:t>(9)</a:t>
            </a:r>
            <a:r>
              <a:rPr lang="ja-JP" altLang="en-US" sz="2000" dirty="0"/>
              <a:t>社会教育施設・生涯学習関連施設の管理・運営と連携</a:t>
            </a:r>
          </a:p>
          <a:p>
            <a:r>
              <a:rPr lang="en-US" altLang="ja-JP" sz="2000" dirty="0"/>
              <a:t>(10)</a:t>
            </a:r>
            <a:r>
              <a:rPr lang="ja-JP" altLang="en-US" sz="2000" dirty="0"/>
              <a:t>社会教育指導者の役割</a:t>
            </a:r>
          </a:p>
        </p:txBody>
      </p:sp>
    </p:spTree>
    <p:extLst>
      <p:ext uri="{BB962C8B-B14F-4D97-AF65-F5344CB8AC3E}">
        <p14:creationId xmlns:p14="http://schemas.microsoft.com/office/powerpoint/2010/main" val="12954719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濃い影">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3000</TotalTime>
  <Words>3433</Words>
  <Application>Microsoft Office PowerPoint</Application>
  <PresentationFormat>画面に合わせる (4:3)</PresentationFormat>
  <Paragraphs>615</Paragraphs>
  <Slides>61</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61</vt:i4>
      </vt:variant>
    </vt:vector>
  </HeadingPairs>
  <TitlesOfParts>
    <vt:vector size="68" baseType="lpstr">
      <vt:lpstr>ＭＳ Ｐゴシック</vt:lpstr>
      <vt:lpstr>ＭＳ ゴシック</vt:lpstr>
      <vt:lpstr>新細明體</vt:lpstr>
      <vt:lpstr>Arial</vt:lpstr>
      <vt:lpstr>Calibri</vt:lpstr>
      <vt:lpstr>Wingdings</vt:lpstr>
      <vt:lpstr>Office テーマ</vt:lpstr>
      <vt:lpstr>2017/08/15･16･17　9:00～17:55 図書館司書講習 「生涯学習概論」</vt:lpstr>
      <vt:lpstr>第一印象ゲーム 　どんな人が集まったのか、探り合う</vt:lpstr>
      <vt:lpstr>第一印象ゲーム　進め方</vt:lpstr>
      <vt:lpstr>価値観ゲーム　互いの異なりを認識する</vt:lpstr>
      <vt:lpstr>価値観ゲーム　進め方</vt:lpstr>
      <vt:lpstr>価値観ゲーム　まとめ</vt:lpstr>
      <vt:lpstr>国旗制定</vt:lpstr>
      <vt:lpstr>ブレーンストーミングのルール</vt:lpstr>
      <vt:lpstr>ねらいと内容(講習規程より)</vt:lpstr>
      <vt:lpstr>講義内容(西村美東士作成)</vt:lpstr>
      <vt:lpstr>目　次</vt:lpstr>
      <vt:lpstr>講師としての留意事項</vt:lpstr>
      <vt:lpstr>ねらい</vt:lpstr>
      <vt:lpstr>内　容</vt:lpstr>
      <vt:lpstr>いつまでも会社があると思うなよ</vt:lpstr>
      <vt:lpstr>西村美東士情報論文</vt:lpstr>
      <vt:lpstr>社会教育主事講習等規定の場合(最終改正h21年4月)</vt:lpstr>
      <vt:lpstr>課　題</vt:lpstr>
      <vt:lpstr>生涯学習とは何か、その社会的意義は何か</vt:lpstr>
      <vt:lpstr>生涯学習はどのようにまちづくりにつながっているか。市民の参画・協働活動のなかで、どのように生涯学習が行われているか。</vt:lpstr>
      <vt:lpstr>PowerPoint プレゼンテーション</vt:lpstr>
      <vt:lpstr>【事例】佐野市生涯学習都市宣言</vt:lpstr>
      <vt:lpstr>個人完結型から社会開放型への転換 （連鎖的参画による子育てのまちづくり）</vt:lpstr>
      <vt:lpstr>生涯学習支援のトライアングル</vt:lpstr>
      <vt:lpstr>図書館と学校教育の連携アイデア</vt:lpstr>
      <vt:lpstr>図書館はどんな子育て支援ができるか</vt:lpstr>
      <vt:lpstr>子育て者・子育て支援者の知識・情報ニーズ</vt:lpstr>
      <vt:lpstr>PowerPoint プレゼンテーション</vt:lpstr>
      <vt:lpstr>子育て支援学の体系 　成人学習支援者が学の体系を知っておくことの意味</vt:lpstr>
      <vt:lpstr>【事例】第3次柏市生涯学習推進計画　h28～ http://www.city.kashiwa.lg.jp/soshiki/280700/p034403.html</vt:lpstr>
      <vt:lpstr>新しい公共</vt:lpstr>
      <vt:lpstr>【事例】第3次柏市生涯学習推進計画　h28～　続き http://www.city.kashiwa.lg.jp/soshiki/280700/p034403.html</vt:lpstr>
      <vt:lpstr>教育を考える　学校教育に対する満足・不満足 小中高校において</vt:lpstr>
      <vt:lpstr>教育を考える　満足だったこと（昨年例）</vt:lpstr>
      <vt:lpstr>教育を考える　不満だったこと（昨年例）</vt:lpstr>
      <vt:lpstr>教育を考える　「わが国の学校教育はこうする」</vt:lpstr>
      <vt:lpstr>教育の原則</vt:lpstr>
      <vt:lpstr>ペダゴジーとアンドラゴジー（M.ノールズ「成人学習者」1973年）</vt:lpstr>
      <vt:lpstr>生涯学習の定義</vt:lpstr>
      <vt:lpstr>生涯学習の理念</vt:lpstr>
      <vt:lpstr>社会教育と生涯学習推進行政</vt:lpstr>
      <vt:lpstr>社会教育とは　教育基本法</vt:lpstr>
      <vt:lpstr>学習形態</vt:lpstr>
      <vt:lpstr>社会教育とは　社会教育法</vt:lpstr>
      <vt:lpstr>海外の成人教育と日本の社会教育比較</vt:lpstr>
      <vt:lpstr>全庁的課題としての生涯学習推進 　柏市生涯学習推進本部の構成</vt:lpstr>
      <vt:lpstr>市町村社会教育行政の役割　社会教育法第5条</vt:lpstr>
      <vt:lpstr>予算単年度主義</vt:lpstr>
      <vt:lpstr>集会事業</vt:lpstr>
      <vt:lpstr>簡単で明確な共同事業企画の方法</vt:lpstr>
      <vt:lpstr>相談事業</vt:lpstr>
      <vt:lpstr>社会起業家への学習支援(割愛？)</vt:lpstr>
      <vt:lpstr>ユニバーサルデザイン(割愛？)</vt:lpstr>
      <vt:lpstr>指定管理者制度(割愛？)</vt:lpstr>
      <vt:lpstr>集会事業をまちづくりにつなげる</vt:lpstr>
      <vt:lpstr>PowerPoint プレゼンテーション</vt:lpstr>
      <vt:lpstr>施設専門職員に求められる能力 　森和夫「公民館職員の専門性」(1990年3月)</vt:lpstr>
      <vt:lpstr>必要能力評価表の作成</vt:lpstr>
      <vt:lpstr>①市民の学習ニーズを尊重するとともに「育てる」ために、図書館は何ができるか。</vt:lpstr>
      <vt:lpstr>②子どもの読書活動を振興するために、図書館は学校や家庭とどのように連携すればよいのか。それは子どもの読書の自由を侵すことにならないか。</vt:lpstr>
      <vt:lpstr>③図書館はまちづくりのために、どのような集会事業を行えばよいか。そのために図書館司書に求められる能力は何か。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20150727司書補講習 生涯学習概論</dc:title>
  <dc:creator>user</dc:creator>
  <cp:lastModifiedBy>西村美東士</cp:lastModifiedBy>
  <cp:revision>135</cp:revision>
  <dcterms:created xsi:type="dcterms:W3CDTF">2015-07-22T01:40:35Z</dcterms:created>
  <dcterms:modified xsi:type="dcterms:W3CDTF">2017-08-04T22:34:20Z</dcterms:modified>
</cp:coreProperties>
</file>